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88" r:id="rId3"/>
    <p:sldId id="289" r:id="rId4"/>
    <p:sldId id="283" r:id="rId5"/>
    <p:sldId id="282" r:id="rId6"/>
    <p:sldId id="290" r:id="rId7"/>
    <p:sldId id="280" r:id="rId8"/>
    <p:sldId id="278" r:id="rId9"/>
    <p:sldId id="279" r:id="rId10"/>
    <p:sldId id="284" r:id="rId11"/>
    <p:sldId id="276" r:id="rId12"/>
    <p:sldId id="277" r:id="rId13"/>
    <p:sldId id="275" r:id="rId14"/>
    <p:sldId id="274" r:id="rId15"/>
    <p:sldId id="258" r:id="rId16"/>
    <p:sldId id="257" r:id="rId17"/>
    <p:sldId id="256" r:id="rId18"/>
    <p:sldId id="285" r:id="rId19"/>
    <p:sldId id="266" r:id="rId20"/>
    <p:sldId id="267" r:id="rId21"/>
    <p:sldId id="268" r:id="rId22"/>
    <p:sldId id="269" r:id="rId23"/>
    <p:sldId id="260" r:id="rId24"/>
    <p:sldId id="261" r:id="rId25"/>
    <p:sldId id="262" r:id="rId26"/>
    <p:sldId id="263" r:id="rId27"/>
    <p:sldId id="264" r:id="rId28"/>
    <p:sldId id="265" r:id="rId29"/>
    <p:sldId id="286" r:id="rId30"/>
    <p:sldId id="270" r:id="rId31"/>
    <p:sldId id="271" r:id="rId32"/>
    <p:sldId id="272" r:id="rId33"/>
    <p:sldId id="259" r:id="rId34"/>
    <p:sldId id="273"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05" d="100"/>
          <a:sy n="105" d="100"/>
        </p:scale>
        <p:origin x="12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3781E1-E144-4CFA-B143-0F03DE30A132}" type="datetimeFigureOut">
              <a:rPr lang="en-US" smtClean="0"/>
              <a:t>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D52805-567D-404D-B169-0D451D225914}" type="slidenum">
              <a:rPr lang="en-US" smtClean="0"/>
              <a:t>‹#›</a:t>
            </a:fld>
            <a:endParaRPr lang="en-US"/>
          </a:p>
        </p:txBody>
      </p:sp>
    </p:spTree>
    <p:extLst>
      <p:ext uri="{BB962C8B-B14F-4D97-AF65-F5344CB8AC3E}">
        <p14:creationId xmlns:p14="http://schemas.microsoft.com/office/powerpoint/2010/main" val="218583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3781E1-E144-4CFA-B143-0F03DE30A132}" type="datetimeFigureOut">
              <a:rPr lang="en-US" smtClean="0"/>
              <a:t>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D52805-567D-404D-B169-0D451D225914}" type="slidenum">
              <a:rPr lang="en-US" smtClean="0"/>
              <a:t>‹#›</a:t>
            </a:fld>
            <a:endParaRPr lang="en-US"/>
          </a:p>
        </p:txBody>
      </p:sp>
    </p:spTree>
    <p:extLst>
      <p:ext uri="{BB962C8B-B14F-4D97-AF65-F5344CB8AC3E}">
        <p14:creationId xmlns:p14="http://schemas.microsoft.com/office/powerpoint/2010/main" val="2424863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3781E1-E144-4CFA-B143-0F03DE30A132}" type="datetimeFigureOut">
              <a:rPr lang="en-US" smtClean="0"/>
              <a:t>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D52805-567D-404D-B169-0D451D225914}" type="slidenum">
              <a:rPr lang="en-US" smtClean="0"/>
              <a:t>‹#›</a:t>
            </a:fld>
            <a:endParaRPr lang="en-US"/>
          </a:p>
        </p:txBody>
      </p:sp>
    </p:spTree>
    <p:extLst>
      <p:ext uri="{BB962C8B-B14F-4D97-AF65-F5344CB8AC3E}">
        <p14:creationId xmlns:p14="http://schemas.microsoft.com/office/powerpoint/2010/main" val="3785670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3781E1-E144-4CFA-B143-0F03DE30A132}" type="datetimeFigureOut">
              <a:rPr lang="en-US" smtClean="0"/>
              <a:t>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D52805-567D-404D-B169-0D451D225914}" type="slidenum">
              <a:rPr lang="en-US" smtClean="0"/>
              <a:t>‹#›</a:t>
            </a:fld>
            <a:endParaRPr lang="en-US"/>
          </a:p>
        </p:txBody>
      </p:sp>
    </p:spTree>
    <p:extLst>
      <p:ext uri="{BB962C8B-B14F-4D97-AF65-F5344CB8AC3E}">
        <p14:creationId xmlns:p14="http://schemas.microsoft.com/office/powerpoint/2010/main" val="739740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03781E1-E144-4CFA-B143-0F03DE30A132}" type="datetimeFigureOut">
              <a:rPr lang="en-US" smtClean="0"/>
              <a:t>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D52805-567D-404D-B169-0D451D225914}" type="slidenum">
              <a:rPr lang="en-US" smtClean="0"/>
              <a:t>‹#›</a:t>
            </a:fld>
            <a:endParaRPr lang="en-US"/>
          </a:p>
        </p:txBody>
      </p:sp>
    </p:spTree>
    <p:extLst>
      <p:ext uri="{BB962C8B-B14F-4D97-AF65-F5344CB8AC3E}">
        <p14:creationId xmlns:p14="http://schemas.microsoft.com/office/powerpoint/2010/main" val="301978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3781E1-E144-4CFA-B143-0F03DE30A132}" type="datetimeFigureOut">
              <a:rPr lang="en-US" smtClean="0"/>
              <a:t>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D52805-567D-404D-B169-0D451D225914}" type="slidenum">
              <a:rPr lang="en-US" smtClean="0"/>
              <a:t>‹#›</a:t>
            </a:fld>
            <a:endParaRPr lang="en-US"/>
          </a:p>
        </p:txBody>
      </p:sp>
    </p:spTree>
    <p:extLst>
      <p:ext uri="{BB962C8B-B14F-4D97-AF65-F5344CB8AC3E}">
        <p14:creationId xmlns:p14="http://schemas.microsoft.com/office/powerpoint/2010/main" val="50812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3781E1-E144-4CFA-B143-0F03DE30A132}" type="datetimeFigureOut">
              <a:rPr lang="en-US" smtClean="0"/>
              <a:t>2/26/2019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D52805-567D-404D-B169-0D451D225914}" type="slidenum">
              <a:rPr lang="en-US" smtClean="0"/>
              <a:t>‹#›</a:t>
            </a:fld>
            <a:endParaRPr lang="en-US"/>
          </a:p>
        </p:txBody>
      </p:sp>
    </p:spTree>
    <p:extLst>
      <p:ext uri="{BB962C8B-B14F-4D97-AF65-F5344CB8AC3E}">
        <p14:creationId xmlns:p14="http://schemas.microsoft.com/office/powerpoint/2010/main" val="409521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3781E1-E144-4CFA-B143-0F03DE30A132}" type="datetimeFigureOut">
              <a:rPr lang="en-US" smtClean="0"/>
              <a:t>2/26/2019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D52805-567D-404D-B169-0D451D225914}" type="slidenum">
              <a:rPr lang="en-US" smtClean="0"/>
              <a:t>‹#›</a:t>
            </a:fld>
            <a:endParaRPr lang="en-US"/>
          </a:p>
        </p:txBody>
      </p:sp>
    </p:spTree>
    <p:extLst>
      <p:ext uri="{BB962C8B-B14F-4D97-AF65-F5344CB8AC3E}">
        <p14:creationId xmlns:p14="http://schemas.microsoft.com/office/powerpoint/2010/main" val="461991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781E1-E144-4CFA-B143-0F03DE30A132}" type="datetimeFigureOut">
              <a:rPr lang="en-US" smtClean="0"/>
              <a:t>2/26/2019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D52805-567D-404D-B169-0D451D225914}" type="slidenum">
              <a:rPr lang="en-US" smtClean="0"/>
              <a:t>‹#›</a:t>
            </a:fld>
            <a:endParaRPr lang="en-US"/>
          </a:p>
        </p:txBody>
      </p:sp>
    </p:spTree>
    <p:extLst>
      <p:ext uri="{BB962C8B-B14F-4D97-AF65-F5344CB8AC3E}">
        <p14:creationId xmlns:p14="http://schemas.microsoft.com/office/powerpoint/2010/main" val="3780690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3781E1-E144-4CFA-B143-0F03DE30A132}" type="datetimeFigureOut">
              <a:rPr lang="en-US" smtClean="0"/>
              <a:t>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D52805-567D-404D-B169-0D451D225914}" type="slidenum">
              <a:rPr lang="en-US" smtClean="0"/>
              <a:t>‹#›</a:t>
            </a:fld>
            <a:endParaRPr lang="en-US"/>
          </a:p>
        </p:txBody>
      </p:sp>
    </p:spTree>
    <p:extLst>
      <p:ext uri="{BB962C8B-B14F-4D97-AF65-F5344CB8AC3E}">
        <p14:creationId xmlns:p14="http://schemas.microsoft.com/office/powerpoint/2010/main" val="3355785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3781E1-E144-4CFA-B143-0F03DE30A132}" type="datetimeFigureOut">
              <a:rPr lang="en-US" smtClean="0"/>
              <a:t>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D52805-567D-404D-B169-0D451D225914}" type="slidenum">
              <a:rPr lang="en-US" smtClean="0"/>
              <a:t>‹#›</a:t>
            </a:fld>
            <a:endParaRPr lang="en-US"/>
          </a:p>
        </p:txBody>
      </p:sp>
    </p:spTree>
    <p:extLst>
      <p:ext uri="{BB962C8B-B14F-4D97-AF65-F5344CB8AC3E}">
        <p14:creationId xmlns:p14="http://schemas.microsoft.com/office/powerpoint/2010/main" val="2332902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781E1-E144-4CFA-B143-0F03DE30A132}" type="datetimeFigureOut">
              <a:rPr lang="en-US" smtClean="0"/>
              <a:t>2/26/2019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D52805-567D-404D-B169-0D451D225914}" type="slidenum">
              <a:rPr lang="en-US" smtClean="0"/>
              <a:t>‹#›</a:t>
            </a:fld>
            <a:endParaRPr lang="en-US"/>
          </a:p>
        </p:txBody>
      </p:sp>
    </p:spTree>
    <p:extLst>
      <p:ext uri="{BB962C8B-B14F-4D97-AF65-F5344CB8AC3E}">
        <p14:creationId xmlns:p14="http://schemas.microsoft.com/office/powerpoint/2010/main" val="1623280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www.microsoftaccountguard.com/eu/" TargetMode="External"/><Relationship Id="rId4" Type="http://schemas.openxmlformats.org/officeDocument/2006/relationships/hyperlink" Target="https://www.zdnet.com/article/microsoft-reveals-new-apt28-cyber-attacks-against-european-political-entiti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krebsonsecurity.com/2019/02/payroll-provider-gives-extortionists-a-payday/"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zdnet.com/article/uk-parliament-facebooks-zuckerberg-a-failed-leader-of-digital-gangsters/"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publications.parliament.uk/pa/cm201719/cmselect/cmcumeds/1791/1791.pdf" TargetMode="External"/><Relationship Id="rId5" Type="http://schemas.openxmlformats.org/officeDocument/2006/relationships/image" Target="../media/image21.png"/><Relationship Id="rId4" Type="http://schemas.openxmlformats.org/officeDocument/2006/relationships/hyperlink" Target="https://www.theregister.co.uk/2019/02/11/620_million_hacked_accounts_dark_we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log.shodan.io/its-the-data-stupid/" TargetMode="External"/><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hyperlink" Target="https://www.zdnet.com/article/mongodb-databases-still-being-held-for-ransom-two-years-after-attacks-started/" TargetMode="Externa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enisa.europa.eu/publications/enisa-threat-landscape-report-2017"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resources.sei.cmu.edu/asset_files/WhitePaper/2013_019_001_40212.pdf" TargetMode="External"/><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hyperlink" Target="https://attack.mitre.org/wiki/Main_Page" TargetMode="External"/><Relationship Id="rId5" Type="http://schemas.openxmlformats.org/officeDocument/2006/relationships/hyperlink" Target="https://www.enisa.europa.eu/publications/enisa-threat-landscape-report-2017"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faa.gov/regulations_policies/handbooks_manuals/aircraft/media/amt_general_handbook.pdf" TargetMode="Externa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6611" y="227457"/>
            <a:ext cx="11449050" cy="6457950"/>
          </a:xfrm>
          <a:prstGeom prst="rect">
            <a:avLst/>
          </a:prstGeom>
        </p:spPr>
      </p:pic>
    </p:spTree>
    <p:extLst>
      <p:ext uri="{BB962C8B-B14F-4D97-AF65-F5344CB8AC3E}">
        <p14:creationId xmlns:p14="http://schemas.microsoft.com/office/powerpoint/2010/main" val="2830937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648" y="2687701"/>
            <a:ext cx="10515600" cy="1325563"/>
          </a:xfrm>
        </p:spPr>
        <p:txBody>
          <a:bodyPr/>
          <a:lstStyle/>
          <a:p>
            <a:pPr algn="ctr"/>
            <a:r>
              <a:rPr lang="en-US" dirty="0" smtClean="0"/>
              <a:t>2019</a:t>
            </a:r>
            <a:endParaRPr lang="en-US" dirty="0"/>
          </a:p>
        </p:txBody>
      </p:sp>
    </p:spTree>
    <p:extLst>
      <p:ext uri="{BB962C8B-B14F-4D97-AF65-F5344CB8AC3E}">
        <p14:creationId xmlns:p14="http://schemas.microsoft.com/office/powerpoint/2010/main" val="3400424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068" y="301752"/>
            <a:ext cx="7692430" cy="5544502"/>
          </a:xfrm>
          <a:prstGeom prst="rect">
            <a:avLst/>
          </a:prstGeom>
        </p:spPr>
      </p:pic>
      <p:pic>
        <p:nvPicPr>
          <p:cNvPr id="5" name="Picture 4"/>
          <p:cNvPicPr>
            <a:picLocks noChangeAspect="1"/>
          </p:cNvPicPr>
          <p:nvPr/>
        </p:nvPicPr>
        <p:blipFill>
          <a:blip r:embed="rId3"/>
          <a:stretch>
            <a:fillRect/>
          </a:stretch>
        </p:blipFill>
        <p:spPr>
          <a:xfrm>
            <a:off x="6441376" y="521208"/>
            <a:ext cx="4951775" cy="3305556"/>
          </a:xfrm>
          <a:prstGeom prst="rect">
            <a:avLst/>
          </a:prstGeom>
        </p:spPr>
      </p:pic>
      <p:sp>
        <p:nvSpPr>
          <p:cNvPr id="6" name="Rectangle 5"/>
          <p:cNvSpPr/>
          <p:nvPr/>
        </p:nvSpPr>
        <p:spPr>
          <a:xfrm>
            <a:off x="7507224" y="4130159"/>
            <a:ext cx="4517136" cy="2893100"/>
          </a:xfrm>
          <a:prstGeom prst="rect">
            <a:avLst/>
          </a:prstGeom>
        </p:spPr>
        <p:txBody>
          <a:bodyPr wrap="square">
            <a:spAutoFit/>
          </a:bodyPr>
          <a:lstStyle/>
          <a:p>
            <a:r>
              <a:rPr lang="en-US" sz="1400" b="0" i="0" dirty="0" smtClean="0">
                <a:solidFill>
                  <a:srgbClr val="080E14"/>
                </a:solidFill>
                <a:effectLst/>
                <a:latin typeface="Raleway"/>
              </a:rPr>
              <a:t>Microsoft said it detected attacks between September and December 2018 targeting 104 accounts belonging to employees at various of these political organizations, employees located in Belgium, France, Germany, Poland, Romania, and Serbia.</a:t>
            </a:r>
          </a:p>
          <a:p>
            <a:r>
              <a:rPr lang="en-US" sz="1400" b="0" i="0" dirty="0" smtClean="0">
                <a:solidFill>
                  <a:srgbClr val="080E14"/>
                </a:solidFill>
                <a:effectLst/>
                <a:latin typeface="Raleway"/>
              </a:rPr>
              <a:t>The OS maker attributed the attacks to APT28, a group also known as Fancy Bear and which Microsoft calls Strontium internally. This is one of the two Russian hacker groups known to have breached the Democratic National Committee servers in 2016, ahead of the US Presidential election.</a:t>
            </a:r>
          </a:p>
          <a:p>
            <a:r>
              <a:rPr lang="en-US" sz="1050" b="0" i="0" dirty="0" smtClean="0">
                <a:solidFill>
                  <a:srgbClr val="080E14"/>
                </a:solidFill>
                <a:effectLst/>
                <a:latin typeface="Raleway"/>
                <a:hlinkClick r:id="rId4"/>
              </a:rPr>
              <a:t>https://www.zdnet.com/article/microsoft-reveals-new-apt28-cyber-attacks-against-european-political-entities</a:t>
            </a:r>
            <a:r>
              <a:rPr lang="en-US" sz="1050" b="0" i="0" dirty="0" smtClean="0">
                <a:solidFill>
                  <a:srgbClr val="080E14"/>
                </a:solidFill>
                <a:effectLst/>
                <a:latin typeface="Raleway"/>
              </a:rPr>
              <a:t> </a:t>
            </a:r>
            <a:endParaRPr lang="en-US" sz="1050" b="0" i="0" dirty="0">
              <a:solidFill>
                <a:srgbClr val="080E14"/>
              </a:solidFill>
              <a:effectLst/>
              <a:latin typeface="Raleway"/>
            </a:endParaRPr>
          </a:p>
        </p:txBody>
      </p:sp>
      <p:sp>
        <p:nvSpPr>
          <p:cNvPr id="7" name="Rectangle 6"/>
          <p:cNvSpPr/>
          <p:nvPr/>
        </p:nvSpPr>
        <p:spPr>
          <a:xfrm>
            <a:off x="328406" y="6065424"/>
            <a:ext cx="4547207" cy="369332"/>
          </a:xfrm>
          <a:prstGeom prst="rect">
            <a:avLst/>
          </a:prstGeom>
        </p:spPr>
        <p:txBody>
          <a:bodyPr wrap="none">
            <a:spAutoFit/>
          </a:bodyPr>
          <a:lstStyle/>
          <a:p>
            <a:r>
              <a:rPr lang="en-US" dirty="0" smtClean="0">
                <a:hlinkClick r:id="rId5"/>
              </a:rPr>
              <a:t>https://www.microsoftaccountguard.com/eu/</a:t>
            </a:r>
            <a:r>
              <a:rPr lang="en-US" dirty="0" smtClean="0"/>
              <a:t> </a:t>
            </a:r>
            <a:endParaRPr lang="en-US" dirty="0"/>
          </a:p>
        </p:txBody>
      </p:sp>
    </p:spTree>
    <p:extLst>
      <p:ext uri="{BB962C8B-B14F-4D97-AF65-F5344CB8AC3E}">
        <p14:creationId xmlns:p14="http://schemas.microsoft.com/office/powerpoint/2010/main" val="3223306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317" y="139827"/>
            <a:ext cx="5018870" cy="6718173"/>
          </a:xfrm>
          <a:prstGeom prst="rect">
            <a:avLst/>
          </a:prstGeom>
        </p:spPr>
      </p:pic>
      <p:sp>
        <p:nvSpPr>
          <p:cNvPr id="5" name="Rectangle 4"/>
          <p:cNvSpPr/>
          <p:nvPr/>
        </p:nvSpPr>
        <p:spPr>
          <a:xfrm>
            <a:off x="5535168" y="857286"/>
            <a:ext cx="6096000" cy="4247317"/>
          </a:xfrm>
          <a:prstGeom prst="rect">
            <a:avLst/>
          </a:prstGeom>
        </p:spPr>
        <p:txBody>
          <a:bodyPr>
            <a:spAutoFit/>
          </a:bodyPr>
          <a:lstStyle/>
          <a:p>
            <a:pPr algn="just" fontAlgn="base"/>
            <a:r>
              <a:rPr lang="en-US" b="0" i="0" dirty="0" smtClean="0">
                <a:solidFill>
                  <a:srgbClr val="555555"/>
                </a:solidFill>
                <a:effectLst/>
                <a:latin typeface="Georgia" panose="02040502050405020303" pitchFamily="18" charset="0"/>
              </a:rPr>
              <a:t>“We paid the ransom, and it sucked,” </a:t>
            </a:r>
            <a:r>
              <a:rPr lang="en-US" b="0" i="0" dirty="0" err="1" smtClean="0">
                <a:solidFill>
                  <a:srgbClr val="555555"/>
                </a:solidFill>
                <a:effectLst/>
                <a:latin typeface="Georgia" panose="02040502050405020303" pitchFamily="18" charset="0"/>
              </a:rPr>
              <a:t>Oxman</a:t>
            </a:r>
            <a:r>
              <a:rPr lang="en-US" b="0" i="0" dirty="0" smtClean="0">
                <a:solidFill>
                  <a:srgbClr val="555555"/>
                </a:solidFill>
                <a:effectLst/>
                <a:latin typeface="Georgia" panose="02040502050405020303" pitchFamily="18" charset="0"/>
              </a:rPr>
              <a:t> said. “In respect for our clients who needed to get their businesses up and running that was going to be obviously the quicker path.”</a:t>
            </a:r>
          </a:p>
          <a:p>
            <a:pPr algn="just" fontAlgn="base"/>
            <a:r>
              <a:rPr lang="en-US" b="0" i="0" dirty="0" smtClean="0">
                <a:solidFill>
                  <a:srgbClr val="555555"/>
                </a:solidFill>
                <a:effectLst/>
                <a:latin typeface="Georgia" panose="02040502050405020303" pitchFamily="18" charset="0"/>
              </a:rPr>
              <a:t>Unfortunately for Apex, paying up didn’t completely solve its problems. For one thing, </a:t>
            </a:r>
            <a:r>
              <a:rPr lang="en-US" b="0" i="0" dirty="0" err="1" smtClean="0">
                <a:solidFill>
                  <a:srgbClr val="555555"/>
                </a:solidFill>
                <a:effectLst/>
                <a:latin typeface="Georgia" panose="02040502050405020303" pitchFamily="18" charset="0"/>
              </a:rPr>
              <a:t>Oxman</a:t>
            </a:r>
            <a:r>
              <a:rPr lang="en-US" b="0" i="0" dirty="0" smtClean="0">
                <a:solidFill>
                  <a:srgbClr val="555555"/>
                </a:solidFill>
                <a:effectLst/>
                <a:latin typeface="Georgia" panose="02040502050405020303" pitchFamily="18" charset="0"/>
              </a:rPr>
              <a:t> said, the decryption key they were given after paying the ransom didn’t work exactly as promised. Instead of restoring all files and folders to their pre-encrypted state, the decryption process broke countless file directories and rendered many executable files inoperable — causing even more delays.</a:t>
            </a:r>
          </a:p>
          <a:p>
            <a:pPr algn="just" fontAlgn="base"/>
            <a:r>
              <a:rPr lang="en-US" b="0" i="0" dirty="0" smtClean="0">
                <a:solidFill>
                  <a:srgbClr val="555555"/>
                </a:solidFill>
                <a:effectLst/>
                <a:latin typeface="Georgia" panose="02040502050405020303" pitchFamily="18" charset="0"/>
              </a:rPr>
              <a:t>“When they encrypt the data, that happens really fast,” he said. “When they gave us the keys to decrypt it, things didn’t go quite as cleanly.”</a:t>
            </a:r>
            <a:endParaRPr lang="en-US" b="0" i="0" dirty="0">
              <a:solidFill>
                <a:srgbClr val="555555"/>
              </a:solidFill>
              <a:effectLst/>
              <a:latin typeface="Georgia" panose="02040502050405020303" pitchFamily="18" charset="0"/>
            </a:endParaRPr>
          </a:p>
        </p:txBody>
      </p:sp>
      <p:sp>
        <p:nvSpPr>
          <p:cNvPr id="6" name="Rectangle 5"/>
          <p:cNvSpPr/>
          <p:nvPr/>
        </p:nvSpPr>
        <p:spPr>
          <a:xfrm>
            <a:off x="5635752" y="5785027"/>
            <a:ext cx="6096000" cy="646331"/>
          </a:xfrm>
          <a:prstGeom prst="rect">
            <a:avLst/>
          </a:prstGeom>
        </p:spPr>
        <p:txBody>
          <a:bodyPr>
            <a:spAutoFit/>
          </a:bodyPr>
          <a:lstStyle/>
          <a:p>
            <a:r>
              <a:rPr lang="en-US" dirty="0" smtClean="0">
                <a:hlinkClick r:id="rId3"/>
              </a:rPr>
              <a:t>https://krebsonsecurity.com/2019/02/payroll-provider-gives-extortionists-a-payday/</a:t>
            </a:r>
            <a:r>
              <a:rPr lang="en-US" dirty="0" smtClean="0"/>
              <a:t> </a:t>
            </a:r>
            <a:endParaRPr lang="en-US" dirty="0"/>
          </a:p>
        </p:txBody>
      </p:sp>
    </p:spTree>
    <p:extLst>
      <p:ext uri="{BB962C8B-B14F-4D97-AF65-F5344CB8AC3E}">
        <p14:creationId xmlns:p14="http://schemas.microsoft.com/office/powerpoint/2010/main" val="3120045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6157" y="268986"/>
            <a:ext cx="3848100" cy="4210603"/>
          </a:xfrm>
          <a:prstGeom prst="rect">
            <a:avLst/>
          </a:prstGeom>
        </p:spPr>
      </p:pic>
      <p:pic>
        <p:nvPicPr>
          <p:cNvPr id="5" name="Picture 4"/>
          <p:cNvPicPr>
            <a:picLocks noChangeAspect="1"/>
          </p:cNvPicPr>
          <p:nvPr/>
        </p:nvPicPr>
        <p:blipFill>
          <a:blip r:embed="rId3"/>
          <a:stretch>
            <a:fillRect/>
          </a:stretch>
        </p:blipFill>
        <p:spPr>
          <a:xfrm>
            <a:off x="406431" y="4475607"/>
            <a:ext cx="5095875" cy="1533525"/>
          </a:xfrm>
          <a:prstGeom prst="rect">
            <a:avLst/>
          </a:prstGeom>
        </p:spPr>
      </p:pic>
      <p:sp>
        <p:nvSpPr>
          <p:cNvPr id="6" name="Rectangle 5"/>
          <p:cNvSpPr/>
          <p:nvPr/>
        </p:nvSpPr>
        <p:spPr>
          <a:xfrm>
            <a:off x="820769" y="6009132"/>
            <a:ext cx="4267200" cy="461665"/>
          </a:xfrm>
          <a:prstGeom prst="rect">
            <a:avLst/>
          </a:prstGeom>
        </p:spPr>
        <p:txBody>
          <a:bodyPr wrap="square">
            <a:spAutoFit/>
          </a:bodyPr>
          <a:lstStyle/>
          <a:p>
            <a:r>
              <a:rPr lang="en-US" sz="1200" dirty="0" smtClean="0">
                <a:hlinkClick r:id="rId4"/>
              </a:rPr>
              <a:t>https://www.theregister.co.uk/2019/02/11/620_million_hacked_accounts_dark_web/</a:t>
            </a:r>
            <a:r>
              <a:rPr lang="en-US" sz="1200" dirty="0" smtClean="0"/>
              <a:t> </a:t>
            </a:r>
            <a:endParaRPr lang="en-US" sz="1200" dirty="0"/>
          </a:p>
        </p:txBody>
      </p:sp>
      <p:pic>
        <p:nvPicPr>
          <p:cNvPr id="7" name="Picture 6"/>
          <p:cNvPicPr>
            <a:picLocks noChangeAspect="1"/>
          </p:cNvPicPr>
          <p:nvPr/>
        </p:nvPicPr>
        <p:blipFill>
          <a:blip r:embed="rId5"/>
          <a:stretch>
            <a:fillRect/>
          </a:stretch>
        </p:blipFill>
        <p:spPr>
          <a:xfrm>
            <a:off x="6176391" y="268986"/>
            <a:ext cx="3953147" cy="4937760"/>
          </a:xfrm>
          <a:prstGeom prst="rect">
            <a:avLst/>
          </a:prstGeom>
        </p:spPr>
      </p:pic>
      <p:sp>
        <p:nvSpPr>
          <p:cNvPr id="8" name="Rectangle 7"/>
          <p:cNvSpPr/>
          <p:nvPr/>
        </p:nvSpPr>
        <p:spPr>
          <a:xfrm>
            <a:off x="6358128" y="4975913"/>
            <a:ext cx="4376928" cy="830997"/>
          </a:xfrm>
          <a:prstGeom prst="rect">
            <a:avLst/>
          </a:prstGeom>
        </p:spPr>
        <p:txBody>
          <a:bodyPr wrap="square">
            <a:spAutoFit/>
          </a:bodyPr>
          <a:lstStyle/>
          <a:p>
            <a:r>
              <a:rPr lang="en-US" sz="1200" dirty="0" smtClean="0">
                <a:hlinkClick r:id="rId6"/>
              </a:rPr>
              <a:t>https://publications.parliament.uk/pa/cm201719/cmselect/cmcumeds/1791/1791.pdf</a:t>
            </a:r>
            <a:r>
              <a:rPr lang="en-US" sz="1200" dirty="0" smtClean="0"/>
              <a:t> </a:t>
            </a:r>
          </a:p>
          <a:p>
            <a:r>
              <a:rPr lang="en-US" sz="1200" dirty="0" smtClean="0">
                <a:hlinkClick r:id="rId7"/>
              </a:rPr>
              <a:t>https://www.zdnet.com/article/uk-parliament-facebooks-zuckerberg-a-failed-leader-of-digital-gangsters/</a:t>
            </a:r>
            <a:r>
              <a:rPr lang="en-US" sz="1200" dirty="0" smtClean="0"/>
              <a:t> </a:t>
            </a:r>
            <a:endParaRPr lang="en-US" sz="1200" dirty="0"/>
          </a:p>
        </p:txBody>
      </p:sp>
    </p:spTree>
    <p:extLst>
      <p:ext uri="{BB962C8B-B14F-4D97-AF65-F5344CB8AC3E}">
        <p14:creationId xmlns:p14="http://schemas.microsoft.com/office/powerpoint/2010/main" val="3487566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590" y="238851"/>
            <a:ext cx="6572250" cy="3914775"/>
          </a:xfrm>
          <a:prstGeom prst="rect">
            <a:avLst/>
          </a:prstGeom>
        </p:spPr>
      </p:pic>
      <p:sp>
        <p:nvSpPr>
          <p:cNvPr id="5" name="Rectangle 4"/>
          <p:cNvSpPr/>
          <p:nvPr/>
        </p:nvSpPr>
        <p:spPr>
          <a:xfrm>
            <a:off x="148590" y="4087939"/>
            <a:ext cx="6096000" cy="646331"/>
          </a:xfrm>
          <a:prstGeom prst="rect">
            <a:avLst/>
          </a:prstGeom>
        </p:spPr>
        <p:txBody>
          <a:bodyPr>
            <a:spAutoFit/>
          </a:bodyPr>
          <a:lstStyle/>
          <a:p>
            <a:r>
              <a:rPr lang="en-US" dirty="0" smtClean="0"/>
              <a:t>https://www.cyberscoop.com/instagram-insecure-database-14-million-profiles-researcher-says/</a:t>
            </a:r>
            <a:endParaRPr lang="en-US" dirty="0"/>
          </a:p>
        </p:txBody>
      </p:sp>
      <p:pic>
        <p:nvPicPr>
          <p:cNvPr id="6" name="Picture 5"/>
          <p:cNvPicPr>
            <a:picLocks noChangeAspect="1"/>
          </p:cNvPicPr>
          <p:nvPr/>
        </p:nvPicPr>
        <p:blipFill>
          <a:blip r:embed="rId3"/>
          <a:stretch>
            <a:fillRect/>
          </a:stretch>
        </p:blipFill>
        <p:spPr>
          <a:xfrm>
            <a:off x="6958965" y="2196239"/>
            <a:ext cx="5149195" cy="3260407"/>
          </a:xfrm>
          <a:prstGeom prst="rect">
            <a:avLst/>
          </a:prstGeom>
        </p:spPr>
      </p:pic>
      <p:sp>
        <p:nvSpPr>
          <p:cNvPr id="7" name="Rectangle 6"/>
          <p:cNvSpPr/>
          <p:nvPr/>
        </p:nvSpPr>
        <p:spPr>
          <a:xfrm>
            <a:off x="8422163" y="1123945"/>
            <a:ext cx="1858201" cy="369332"/>
          </a:xfrm>
          <a:prstGeom prst="rect">
            <a:avLst/>
          </a:prstGeom>
        </p:spPr>
        <p:txBody>
          <a:bodyPr wrap="none">
            <a:spAutoFit/>
          </a:bodyPr>
          <a:lstStyle/>
          <a:p>
            <a:r>
              <a:rPr lang="en-US" b="0" i="0" dirty="0" smtClean="0">
                <a:solidFill>
                  <a:srgbClr val="262626"/>
                </a:solidFill>
                <a:effectLst/>
                <a:latin typeface="Georgia" panose="02040502050405020303" pitchFamily="18" charset="0"/>
              </a:rPr>
              <a:t> CVE-2019-5736</a:t>
            </a:r>
            <a:endParaRPr lang="en-US" dirty="0"/>
          </a:p>
        </p:txBody>
      </p:sp>
      <p:pic>
        <p:nvPicPr>
          <p:cNvPr id="8" name="Picture 7"/>
          <p:cNvPicPr>
            <a:picLocks noChangeAspect="1"/>
          </p:cNvPicPr>
          <p:nvPr/>
        </p:nvPicPr>
        <p:blipFill>
          <a:blip r:embed="rId4"/>
          <a:stretch>
            <a:fillRect/>
          </a:stretch>
        </p:blipFill>
        <p:spPr>
          <a:xfrm>
            <a:off x="5121416" y="5559551"/>
            <a:ext cx="6986744" cy="1038225"/>
          </a:xfrm>
          <a:prstGeom prst="rect">
            <a:avLst/>
          </a:prstGeom>
        </p:spPr>
      </p:pic>
      <p:sp>
        <p:nvSpPr>
          <p:cNvPr id="9" name="Rectangle 8"/>
          <p:cNvSpPr/>
          <p:nvPr/>
        </p:nvSpPr>
        <p:spPr>
          <a:xfrm>
            <a:off x="7281671" y="1596182"/>
            <a:ext cx="4139184" cy="646331"/>
          </a:xfrm>
          <a:prstGeom prst="rect">
            <a:avLst/>
          </a:prstGeom>
        </p:spPr>
        <p:txBody>
          <a:bodyPr wrap="square">
            <a:spAutoFit/>
          </a:bodyPr>
          <a:lstStyle/>
          <a:p>
            <a:r>
              <a:rPr lang="en-US" sz="1200" dirty="0" smtClean="0"/>
              <a:t>https://www.bleepingcomputer.com/news/security/runc-vulnerability-gives-attackers-root-access-on-docker-kubernetes-hosts/</a:t>
            </a:r>
            <a:endParaRPr lang="en-US" sz="1200" dirty="0"/>
          </a:p>
        </p:txBody>
      </p:sp>
    </p:spTree>
    <p:extLst>
      <p:ext uri="{BB962C8B-B14F-4D97-AF65-F5344CB8AC3E}">
        <p14:creationId xmlns:p14="http://schemas.microsoft.com/office/powerpoint/2010/main" val="1407215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0055086" cy="6858000"/>
          </a:xfrm>
          <a:prstGeom prst="rect">
            <a:avLst/>
          </a:prstGeom>
        </p:spPr>
      </p:pic>
    </p:spTree>
    <p:extLst>
      <p:ext uri="{BB962C8B-B14F-4D97-AF65-F5344CB8AC3E}">
        <p14:creationId xmlns:p14="http://schemas.microsoft.com/office/powerpoint/2010/main" val="3726774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4792" y="176538"/>
            <a:ext cx="6457759" cy="6298222"/>
          </a:xfrm>
          <a:prstGeom prst="rect">
            <a:avLst/>
          </a:prstGeom>
        </p:spPr>
      </p:pic>
      <p:pic>
        <p:nvPicPr>
          <p:cNvPr id="5" name="Picture 4"/>
          <p:cNvPicPr>
            <a:picLocks noChangeAspect="1"/>
          </p:cNvPicPr>
          <p:nvPr/>
        </p:nvPicPr>
        <p:blipFill>
          <a:blip r:embed="rId3"/>
          <a:stretch>
            <a:fillRect/>
          </a:stretch>
        </p:blipFill>
        <p:spPr>
          <a:xfrm>
            <a:off x="6970967" y="1024127"/>
            <a:ext cx="4825298" cy="4384167"/>
          </a:xfrm>
          <a:prstGeom prst="rect">
            <a:avLst/>
          </a:prstGeom>
        </p:spPr>
      </p:pic>
    </p:spTree>
    <p:extLst>
      <p:ext uri="{BB962C8B-B14F-4D97-AF65-F5344CB8AC3E}">
        <p14:creationId xmlns:p14="http://schemas.microsoft.com/office/powerpoint/2010/main" val="1124656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0507" y="85795"/>
            <a:ext cx="9076373" cy="6699053"/>
          </a:xfrm>
          <a:prstGeom prst="rect">
            <a:avLst/>
          </a:prstGeom>
        </p:spPr>
      </p:pic>
      <p:sp>
        <p:nvSpPr>
          <p:cNvPr id="5" name="Rectangle 4"/>
          <p:cNvSpPr/>
          <p:nvPr/>
        </p:nvSpPr>
        <p:spPr>
          <a:xfrm>
            <a:off x="7509891" y="5166675"/>
            <a:ext cx="4266296" cy="369332"/>
          </a:xfrm>
          <a:prstGeom prst="rect">
            <a:avLst/>
          </a:prstGeom>
        </p:spPr>
        <p:txBody>
          <a:bodyPr wrap="none">
            <a:spAutoFit/>
          </a:bodyPr>
          <a:lstStyle/>
          <a:p>
            <a:r>
              <a:rPr lang="en-US" dirty="0" smtClean="0">
                <a:hlinkClick r:id="rId3"/>
              </a:rPr>
              <a:t>https://blog.shodan.io/its-the-data-stupid/</a:t>
            </a:r>
            <a:r>
              <a:rPr lang="en-US" dirty="0" smtClean="0"/>
              <a:t> </a:t>
            </a:r>
            <a:endParaRPr lang="en-US" dirty="0"/>
          </a:p>
        </p:txBody>
      </p:sp>
      <p:pic>
        <p:nvPicPr>
          <p:cNvPr id="6" name="Picture 5"/>
          <p:cNvPicPr>
            <a:picLocks noChangeAspect="1"/>
          </p:cNvPicPr>
          <p:nvPr/>
        </p:nvPicPr>
        <p:blipFill>
          <a:blip r:embed="rId4"/>
          <a:stretch>
            <a:fillRect/>
          </a:stretch>
        </p:blipFill>
        <p:spPr>
          <a:xfrm>
            <a:off x="7509891" y="5536007"/>
            <a:ext cx="4322445" cy="670292"/>
          </a:xfrm>
          <a:prstGeom prst="rect">
            <a:avLst/>
          </a:prstGeom>
        </p:spPr>
      </p:pic>
      <p:sp>
        <p:nvSpPr>
          <p:cNvPr id="7" name="Rectangle 6"/>
          <p:cNvSpPr/>
          <p:nvPr/>
        </p:nvSpPr>
        <p:spPr>
          <a:xfrm>
            <a:off x="7647432" y="6264741"/>
            <a:ext cx="4312920" cy="461665"/>
          </a:xfrm>
          <a:prstGeom prst="rect">
            <a:avLst/>
          </a:prstGeom>
        </p:spPr>
        <p:txBody>
          <a:bodyPr wrap="square">
            <a:spAutoFit/>
          </a:bodyPr>
          <a:lstStyle/>
          <a:p>
            <a:r>
              <a:rPr lang="en-US" sz="1200" dirty="0" smtClean="0">
                <a:hlinkClick r:id="rId5"/>
              </a:rPr>
              <a:t>https://www.zdnet.com/article/mongodb-databases-still-being-held-for-ransom-two-years-after-attacks-started/</a:t>
            </a:r>
            <a:r>
              <a:rPr lang="en-US" sz="1200" dirty="0" smtClean="0"/>
              <a:t> </a:t>
            </a:r>
            <a:endParaRPr lang="en-US" sz="1200" dirty="0"/>
          </a:p>
        </p:txBody>
      </p:sp>
    </p:spTree>
    <p:extLst>
      <p:ext uri="{BB962C8B-B14F-4D97-AF65-F5344CB8AC3E}">
        <p14:creationId xmlns:p14="http://schemas.microsoft.com/office/powerpoint/2010/main" val="853389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648" y="2687701"/>
            <a:ext cx="10515600" cy="1325563"/>
          </a:xfrm>
        </p:spPr>
        <p:txBody>
          <a:bodyPr/>
          <a:lstStyle/>
          <a:p>
            <a:pPr algn="ctr"/>
            <a:r>
              <a:rPr lang="en-US" dirty="0" smtClean="0"/>
              <a:t>SUPPLY CHAIN RISK ANALYSIS</a:t>
            </a:r>
            <a:endParaRPr lang="en-US" dirty="0"/>
          </a:p>
        </p:txBody>
      </p:sp>
    </p:spTree>
    <p:extLst>
      <p:ext uri="{BB962C8B-B14F-4D97-AF65-F5344CB8AC3E}">
        <p14:creationId xmlns:p14="http://schemas.microsoft.com/office/powerpoint/2010/main" val="1930838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5379135"/>
            <a:ext cx="9372600" cy="646331"/>
          </a:xfrm>
          <a:prstGeom prst="rect">
            <a:avLst/>
          </a:prstGeom>
        </p:spPr>
        <p:txBody>
          <a:bodyPr wrap="square">
            <a:spAutoFit/>
          </a:bodyPr>
          <a:lstStyle/>
          <a:p>
            <a:r>
              <a:rPr lang="en-GB" dirty="0"/>
              <a:t>ISO 27005: </a:t>
            </a:r>
            <a:endParaRPr lang="pl-PL" dirty="0"/>
          </a:p>
          <a:p>
            <a:r>
              <a:rPr lang="pl-PL" dirty="0"/>
              <a:t>„Ryzyko to zagrożenia wykorzystujące podatności zasobów w celu wytworzenia strat organizacji”</a:t>
            </a:r>
            <a:endParaRPr lang="en-US" dirty="0"/>
          </a:p>
        </p:txBody>
      </p:sp>
      <p:sp>
        <p:nvSpPr>
          <p:cNvPr id="9" name="TextBox 8"/>
          <p:cNvSpPr txBox="1"/>
          <p:nvPr/>
        </p:nvSpPr>
        <p:spPr>
          <a:xfrm>
            <a:off x="1054645" y="267558"/>
            <a:ext cx="9716202" cy="523220"/>
          </a:xfrm>
          <a:prstGeom prst="rect">
            <a:avLst/>
          </a:prstGeom>
          <a:noFill/>
        </p:spPr>
        <p:txBody>
          <a:bodyPr wrap="square" rtlCol="0">
            <a:spAutoFit/>
          </a:bodyPr>
          <a:lstStyle/>
          <a:p>
            <a:pPr algn="ctr"/>
            <a:r>
              <a:rPr lang="pl-PL" sz="2800" dirty="0">
                <a:latin typeface="Segoe Print" panose="02000600000000000000" pitchFamily="2" charset="0"/>
              </a:rPr>
              <a:t>KRAJOBRAZ ZAGROŻEŃ [ANALIZA RYZYKA]</a:t>
            </a:r>
            <a:endParaRPr lang="en-US" sz="2800" dirty="0">
              <a:latin typeface="Segoe Print" panose="02000600000000000000" pitchFamily="2" charset="0"/>
            </a:endParaRPr>
          </a:p>
        </p:txBody>
      </p:sp>
      <p:sp>
        <p:nvSpPr>
          <p:cNvPr id="4" name="Rectangle 3"/>
          <p:cNvSpPr/>
          <p:nvPr/>
        </p:nvSpPr>
        <p:spPr>
          <a:xfrm>
            <a:off x="8632580" y="6509435"/>
            <a:ext cx="3594100" cy="215444"/>
          </a:xfrm>
          <a:prstGeom prst="rect">
            <a:avLst/>
          </a:prstGeom>
        </p:spPr>
        <p:txBody>
          <a:bodyPr wrap="square">
            <a:spAutoFit/>
          </a:bodyPr>
          <a:lstStyle/>
          <a:p>
            <a:r>
              <a:rPr lang="en-US" sz="800" dirty="0">
                <a:hlinkClick r:id="rId2"/>
              </a:rPr>
              <a:t>https://www.enisa.europa.eu/publications/enisa-threat-landscape-report-2017</a:t>
            </a:r>
            <a:endParaRPr lang="pl-PL" sz="8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05144" y="71968"/>
            <a:ext cx="457200" cy="457200"/>
          </a:xfrm>
          <a:prstGeom prst="rect">
            <a:avLst/>
          </a:prstGeom>
        </p:spPr>
      </p:pic>
      <p:sp>
        <p:nvSpPr>
          <p:cNvPr id="5" name="TextBox 4"/>
          <p:cNvSpPr txBox="1"/>
          <p:nvPr/>
        </p:nvSpPr>
        <p:spPr>
          <a:xfrm>
            <a:off x="1123431" y="1344086"/>
            <a:ext cx="9823908" cy="369332"/>
          </a:xfrm>
          <a:prstGeom prst="rect">
            <a:avLst/>
          </a:prstGeom>
          <a:noFill/>
        </p:spPr>
        <p:txBody>
          <a:bodyPr wrap="none" rtlCol="0">
            <a:spAutoFit/>
          </a:bodyPr>
          <a:lstStyle/>
          <a:p>
            <a:r>
              <a:rPr lang="pl-PL" b="1" dirty="0" smtClean="0"/>
              <a:t>Zasób</a:t>
            </a:r>
            <a:r>
              <a:rPr lang="pl-PL" dirty="0" smtClean="0"/>
              <a:t> (Podatności, Kontrole), </a:t>
            </a:r>
            <a:r>
              <a:rPr lang="pl-PL" b="1" dirty="0" smtClean="0"/>
              <a:t>Zagrożenie</a:t>
            </a:r>
            <a:r>
              <a:rPr lang="pl-PL" dirty="0" smtClean="0"/>
              <a:t> (Profil Agenta Zagrożenia, Prawdopodobieństwo) oraz </a:t>
            </a:r>
            <a:r>
              <a:rPr lang="pl-PL" b="1" dirty="0" smtClean="0"/>
              <a:t>Wpływ</a:t>
            </a:r>
            <a:endParaRPr lang="en-US" b="1" dirty="0"/>
          </a:p>
        </p:txBody>
      </p:sp>
      <p:grpSp>
        <p:nvGrpSpPr>
          <p:cNvPr id="99" name="Group 98"/>
          <p:cNvGrpSpPr/>
          <p:nvPr/>
        </p:nvGrpSpPr>
        <p:grpSpPr>
          <a:xfrm>
            <a:off x="3512127" y="1919599"/>
            <a:ext cx="5191991" cy="3319009"/>
            <a:chOff x="3512127" y="1919599"/>
            <a:chExt cx="5191991" cy="3319009"/>
          </a:xfrm>
        </p:grpSpPr>
        <p:sp>
          <p:nvSpPr>
            <p:cNvPr id="7" name="Rounded Rectangle 6"/>
            <p:cNvSpPr/>
            <p:nvPr/>
          </p:nvSpPr>
          <p:spPr>
            <a:xfrm>
              <a:off x="3512127" y="2047009"/>
              <a:ext cx="1049482" cy="3013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l-PL" sz="1000" dirty="0" smtClean="0"/>
                <a:t>WŁAŚCICIEL</a:t>
              </a:r>
              <a:endParaRPr lang="en-US" sz="1000" dirty="0"/>
            </a:p>
          </p:txBody>
        </p:sp>
        <p:sp>
          <p:nvSpPr>
            <p:cNvPr id="10" name="Rounded Rectangle 9"/>
            <p:cNvSpPr/>
            <p:nvPr/>
          </p:nvSpPr>
          <p:spPr>
            <a:xfrm>
              <a:off x="5295899" y="2645544"/>
              <a:ext cx="1478973" cy="3470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l-PL" sz="1000" dirty="0" smtClean="0"/>
                <a:t>ŚRODKI ZARADCZE</a:t>
              </a:r>
              <a:endParaRPr lang="en-US" sz="1000" dirty="0"/>
            </a:p>
          </p:txBody>
        </p:sp>
        <p:sp>
          <p:nvSpPr>
            <p:cNvPr id="11" name="Rounded Rectangle 10"/>
            <p:cNvSpPr/>
            <p:nvPr/>
          </p:nvSpPr>
          <p:spPr>
            <a:xfrm>
              <a:off x="6186054" y="3348467"/>
              <a:ext cx="1478973" cy="3470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l-PL" sz="1000" dirty="0" smtClean="0"/>
                <a:t>PODATNOŚCI</a:t>
              </a:r>
              <a:endParaRPr lang="en-US" sz="1000" dirty="0"/>
            </a:p>
          </p:txBody>
        </p:sp>
        <p:sp>
          <p:nvSpPr>
            <p:cNvPr id="12" name="Rounded Rectangle 11"/>
            <p:cNvSpPr/>
            <p:nvPr/>
          </p:nvSpPr>
          <p:spPr>
            <a:xfrm>
              <a:off x="7273636" y="3991558"/>
              <a:ext cx="852055" cy="3470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l-PL" sz="1000" dirty="0" smtClean="0"/>
                <a:t>RYZYKA</a:t>
              </a:r>
              <a:endParaRPr lang="en-US" sz="1000" dirty="0"/>
            </a:p>
          </p:txBody>
        </p:sp>
        <p:sp>
          <p:nvSpPr>
            <p:cNvPr id="13" name="Rounded Rectangle 12"/>
            <p:cNvSpPr/>
            <p:nvPr/>
          </p:nvSpPr>
          <p:spPr>
            <a:xfrm>
              <a:off x="7852063" y="4631257"/>
              <a:ext cx="852055" cy="3470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l-PL" sz="1000" dirty="0" smtClean="0"/>
                <a:t>ZASOBY</a:t>
              </a:r>
              <a:endParaRPr lang="en-US" sz="1000" dirty="0"/>
            </a:p>
          </p:txBody>
        </p:sp>
        <p:sp>
          <p:nvSpPr>
            <p:cNvPr id="14" name="Rounded Rectangle 13"/>
            <p:cNvSpPr/>
            <p:nvPr/>
          </p:nvSpPr>
          <p:spPr>
            <a:xfrm>
              <a:off x="5295898" y="4650545"/>
              <a:ext cx="890155" cy="3470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l-PL" sz="1000" dirty="0" smtClean="0"/>
                <a:t>ZAGROŻENIA</a:t>
              </a:r>
              <a:endParaRPr lang="en-US" sz="1000" dirty="0"/>
            </a:p>
          </p:txBody>
        </p:sp>
        <p:sp>
          <p:nvSpPr>
            <p:cNvPr id="15" name="Rounded Rectangle 14"/>
            <p:cNvSpPr/>
            <p:nvPr/>
          </p:nvSpPr>
          <p:spPr>
            <a:xfrm>
              <a:off x="3562347" y="4619913"/>
              <a:ext cx="1071997" cy="3470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l-PL" sz="1000" dirty="0" smtClean="0"/>
                <a:t>AGENCI ZAGROŻENIA</a:t>
              </a:r>
              <a:endParaRPr lang="en-US" sz="1000" dirty="0"/>
            </a:p>
          </p:txBody>
        </p:sp>
        <p:sp>
          <p:nvSpPr>
            <p:cNvPr id="16" name="Rounded Rectangle 15"/>
            <p:cNvSpPr/>
            <p:nvPr/>
          </p:nvSpPr>
          <p:spPr>
            <a:xfrm>
              <a:off x="3562347" y="4011104"/>
              <a:ext cx="1071997" cy="3470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l-PL" sz="1000" dirty="0" smtClean="0"/>
                <a:t>WEKTORY ATAKU</a:t>
              </a:r>
              <a:endParaRPr lang="en-US" sz="1000" dirty="0"/>
            </a:p>
          </p:txBody>
        </p:sp>
        <p:cxnSp>
          <p:nvCxnSpPr>
            <p:cNvPr id="17" name="Straight Arrow Connector 16"/>
            <p:cNvCxnSpPr>
              <a:endCxn id="16" idx="2"/>
            </p:cNvCxnSpPr>
            <p:nvPr/>
          </p:nvCxnSpPr>
          <p:spPr>
            <a:xfrm flipV="1">
              <a:off x="4098345" y="4358141"/>
              <a:ext cx="1" cy="261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5" idx="2"/>
              <a:endCxn id="13" idx="2"/>
            </p:cNvCxnSpPr>
            <p:nvPr/>
          </p:nvCxnSpPr>
          <p:spPr>
            <a:xfrm rot="16200000" flipH="1">
              <a:off x="6182546" y="2882749"/>
              <a:ext cx="11344" cy="4179745"/>
            </a:xfrm>
            <a:prstGeom prst="bentConnector3">
              <a:avLst>
                <a:gd name="adj1" fmla="val 21151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a:off x="4561609" y="2105039"/>
              <a:ext cx="3716482" cy="25842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4561609" y="2256018"/>
              <a:ext cx="3410816" cy="1715009"/>
            </a:xfrm>
            <a:prstGeom prst="bentConnector3">
              <a:avLst>
                <a:gd name="adj1" fmla="val 100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endCxn id="10" idx="1"/>
            </p:cNvCxnSpPr>
            <p:nvPr/>
          </p:nvCxnSpPr>
          <p:spPr>
            <a:xfrm>
              <a:off x="4135582" y="2364856"/>
              <a:ext cx="1160317" cy="454207"/>
            </a:xfrm>
            <a:prstGeom prst="bentConnector3">
              <a:avLst>
                <a:gd name="adj1" fmla="val -1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11" idx="1"/>
            </p:cNvCxnSpPr>
            <p:nvPr/>
          </p:nvCxnSpPr>
          <p:spPr>
            <a:xfrm>
              <a:off x="4036868" y="2363226"/>
              <a:ext cx="2149186" cy="1158760"/>
            </a:xfrm>
            <a:prstGeom prst="bentConnector3">
              <a:avLst>
                <a:gd name="adj1" fmla="val 6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flipH="1" flipV="1">
              <a:off x="5470930" y="3912208"/>
              <a:ext cx="994263" cy="454170"/>
            </a:xfrm>
            <a:prstGeom prst="bentConnector3">
              <a:avLst>
                <a:gd name="adj1" fmla="val 1022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6" idx="3"/>
            </p:cNvCxnSpPr>
            <p:nvPr/>
          </p:nvCxnSpPr>
          <p:spPr>
            <a:xfrm>
              <a:off x="4634344" y="4184623"/>
              <a:ext cx="955965" cy="435290"/>
            </a:xfrm>
            <a:prstGeom prst="bentConnector3">
              <a:avLst>
                <a:gd name="adj1" fmla="val 998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1" idx="2"/>
              <a:endCxn id="12" idx="1"/>
            </p:cNvCxnSpPr>
            <p:nvPr/>
          </p:nvCxnSpPr>
          <p:spPr>
            <a:xfrm rot="16200000" flipH="1">
              <a:off x="6864802" y="3756242"/>
              <a:ext cx="469573" cy="3480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16200000" flipH="1">
              <a:off x="6618972" y="2868645"/>
              <a:ext cx="1271446" cy="938428"/>
            </a:xfrm>
            <a:prstGeom prst="bentConnector3">
              <a:avLst>
                <a:gd name="adj1" fmla="val 25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0" idx="3"/>
              <a:endCxn id="11" idx="0"/>
            </p:cNvCxnSpPr>
            <p:nvPr/>
          </p:nvCxnSpPr>
          <p:spPr>
            <a:xfrm>
              <a:off x="6774872" y="2819063"/>
              <a:ext cx="150669" cy="5294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flipV="1">
              <a:off x="6195147" y="4318590"/>
              <a:ext cx="1326530" cy="395004"/>
            </a:xfrm>
            <a:prstGeom prst="bentConnector3">
              <a:avLst>
                <a:gd name="adj1" fmla="val 1000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2" idx="2"/>
            </p:cNvCxnSpPr>
            <p:nvPr/>
          </p:nvCxnSpPr>
          <p:spPr>
            <a:xfrm rot="16200000" flipH="1">
              <a:off x="7573427" y="4464831"/>
              <a:ext cx="394991" cy="142517"/>
            </a:xfrm>
            <a:prstGeom prst="bentConnector3">
              <a:avLst>
                <a:gd name="adj1" fmla="val 1026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p:cNvCxnSpPr>
              <a:endCxn id="10" idx="2"/>
            </p:cNvCxnSpPr>
            <p:nvPr/>
          </p:nvCxnSpPr>
          <p:spPr>
            <a:xfrm rot="16200000" flipV="1">
              <a:off x="5937324" y="3090643"/>
              <a:ext cx="355886" cy="159761"/>
            </a:xfrm>
            <a:prstGeom prst="bentConnector3">
              <a:avLst>
                <a:gd name="adj1" fmla="val -127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4634344" y="4808886"/>
              <a:ext cx="661554" cy="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185266" y="4857937"/>
              <a:ext cx="1656916" cy="1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09156" y="1919599"/>
              <a:ext cx="514885" cy="215444"/>
            </a:xfrm>
            <a:prstGeom prst="rect">
              <a:avLst/>
            </a:prstGeom>
            <a:noFill/>
          </p:spPr>
          <p:txBody>
            <a:bodyPr wrap="none" rtlCol="0">
              <a:spAutoFit/>
            </a:bodyPr>
            <a:lstStyle/>
            <a:p>
              <a:r>
                <a:rPr lang="pl-PL" sz="800" dirty="0" smtClean="0"/>
                <a:t>wartość</a:t>
              </a:r>
              <a:endParaRPr lang="en-US" sz="800" dirty="0"/>
            </a:p>
          </p:txBody>
        </p:sp>
        <p:sp>
          <p:nvSpPr>
            <p:cNvPr id="81" name="TextBox 80"/>
            <p:cNvSpPr txBox="1"/>
            <p:nvPr/>
          </p:nvSpPr>
          <p:spPr>
            <a:xfrm>
              <a:off x="6785481" y="2065924"/>
              <a:ext cx="1074333" cy="215444"/>
            </a:xfrm>
            <a:prstGeom prst="rect">
              <a:avLst/>
            </a:prstGeom>
            <a:noFill/>
          </p:spPr>
          <p:txBody>
            <a:bodyPr wrap="none" rtlCol="0">
              <a:spAutoFit/>
            </a:bodyPr>
            <a:lstStyle/>
            <a:p>
              <a:r>
                <a:rPr lang="pl-PL" sz="800" dirty="0"/>
                <a:t>d</a:t>
              </a:r>
              <a:r>
                <a:rPr lang="pl-PL" sz="800" dirty="0" smtClean="0"/>
                <a:t>ąży do minimalizacji</a:t>
              </a:r>
              <a:endParaRPr lang="en-US" sz="800" dirty="0"/>
            </a:p>
          </p:txBody>
        </p:sp>
        <p:sp>
          <p:nvSpPr>
            <p:cNvPr id="82" name="TextBox 81"/>
            <p:cNvSpPr txBox="1"/>
            <p:nvPr/>
          </p:nvSpPr>
          <p:spPr>
            <a:xfrm>
              <a:off x="7070965" y="2527921"/>
              <a:ext cx="554960" cy="215444"/>
            </a:xfrm>
            <a:prstGeom prst="rect">
              <a:avLst/>
            </a:prstGeom>
            <a:noFill/>
          </p:spPr>
          <p:txBody>
            <a:bodyPr wrap="none" rtlCol="0">
              <a:spAutoFit/>
            </a:bodyPr>
            <a:lstStyle/>
            <a:p>
              <a:r>
                <a:rPr lang="pl-PL" sz="800" dirty="0" smtClean="0"/>
                <a:t>redukują</a:t>
              </a:r>
              <a:endParaRPr lang="en-US" sz="800" dirty="0"/>
            </a:p>
          </p:txBody>
        </p:sp>
        <p:sp>
          <p:nvSpPr>
            <p:cNvPr id="83" name="TextBox 82"/>
            <p:cNvSpPr txBox="1"/>
            <p:nvPr/>
          </p:nvSpPr>
          <p:spPr>
            <a:xfrm>
              <a:off x="6888222" y="3093927"/>
              <a:ext cx="811441" cy="215444"/>
            </a:xfrm>
            <a:prstGeom prst="rect">
              <a:avLst/>
            </a:prstGeom>
            <a:noFill/>
          </p:spPr>
          <p:txBody>
            <a:bodyPr wrap="none" rtlCol="0">
              <a:spAutoFit/>
            </a:bodyPr>
            <a:lstStyle/>
            <a:p>
              <a:r>
                <a:rPr lang="pl-PL" sz="800" dirty="0"/>
                <a:t>m</a:t>
              </a:r>
              <a:r>
                <a:rPr lang="pl-PL" sz="800" dirty="0" smtClean="0"/>
                <a:t>ogą posiadać</a:t>
              </a:r>
              <a:endParaRPr lang="en-US" sz="800" dirty="0"/>
            </a:p>
          </p:txBody>
        </p:sp>
        <p:sp>
          <p:nvSpPr>
            <p:cNvPr id="84" name="TextBox 83"/>
            <p:cNvSpPr txBox="1"/>
            <p:nvPr/>
          </p:nvSpPr>
          <p:spPr>
            <a:xfrm>
              <a:off x="5969690" y="3033595"/>
              <a:ext cx="976549" cy="338554"/>
            </a:xfrm>
            <a:prstGeom prst="rect">
              <a:avLst/>
            </a:prstGeom>
            <a:noFill/>
          </p:spPr>
          <p:txBody>
            <a:bodyPr wrap="none" rtlCol="0">
              <a:spAutoFit/>
            </a:bodyPr>
            <a:lstStyle/>
            <a:p>
              <a:r>
                <a:rPr lang="pl-PL" sz="800" dirty="0" smtClean="0"/>
                <a:t>mogą być</a:t>
              </a:r>
            </a:p>
            <a:p>
              <a:r>
                <a:rPr lang="pl-PL" sz="800" dirty="0" smtClean="0"/>
                <a:t>redukowane przez</a:t>
              </a:r>
              <a:endParaRPr lang="en-US" sz="800" dirty="0"/>
            </a:p>
          </p:txBody>
        </p:sp>
        <p:sp>
          <p:nvSpPr>
            <p:cNvPr id="85" name="TextBox 84"/>
            <p:cNvSpPr txBox="1"/>
            <p:nvPr/>
          </p:nvSpPr>
          <p:spPr>
            <a:xfrm>
              <a:off x="6877447" y="3772066"/>
              <a:ext cx="572593" cy="215444"/>
            </a:xfrm>
            <a:prstGeom prst="rect">
              <a:avLst/>
            </a:prstGeom>
            <a:noFill/>
          </p:spPr>
          <p:txBody>
            <a:bodyPr wrap="none" rtlCol="0">
              <a:spAutoFit/>
            </a:bodyPr>
            <a:lstStyle/>
            <a:p>
              <a:r>
                <a:rPr lang="pl-PL" sz="800" dirty="0"/>
                <a:t>w</a:t>
              </a:r>
              <a:r>
                <a:rPr lang="pl-PL" sz="800" dirty="0" smtClean="0"/>
                <a:t>iodą do</a:t>
              </a:r>
              <a:endParaRPr lang="en-US" sz="800" dirty="0"/>
            </a:p>
          </p:txBody>
        </p:sp>
        <p:sp>
          <p:nvSpPr>
            <p:cNvPr id="86" name="TextBox 85"/>
            <p:cNvSpPr txBox="1"/>
            <p:nvPr/>
          </p:nvSpPr>
          <p:spPr>
            <a:xfrm>
              <a:off x="6559374" y="4504704"/>
              <a:ext cx="867545" cy="215444"/>
            </a:xfrm>
            <a:prstGeom prst="rect">
              <a:avLst/>
            </a:prstGeom>
            <a:noFill/>
          </p:spPr>
          <p:txBody>
            <a:bodyPr wrap="none" rtlCol="0">
              <a:spAutoFit/>
            </a:bodyPr>
            <a:lstStyle/>
            <a:p>
              <a:r>
                <a:rPr lang="pl-PL" sz="800" dirty="0"/>
                <a:t>k</a:t>
              </a:r>
              <a:r>
                <a:rPr lang="pl-PL" sz="800" dirty="0" smtClean="0"/>
                <a:t>tóre zwiększają</a:t>
              </a:r>
              <a:endParaRPr lang="en-US" sz="800" dirty="0"/>
            </a:p>
          </p:txBody>
        </p:sp>
        <p:sp>
          <p:nvSpPr>
            <p:cNvPr id="87" name="TextBox 86"/>
            <p:cNvSpPr txBox="1"/>
            <p:nvPr/>
          </p:nvSpPr>
          <p:spPr>
            <a:xfrm>
              <a:off x="6748370" y="4685709"/>
              <a:ext cx="312906" cy="215444"/>
            </a:xfrm>
            <a:prstGeom prst="rect">
              <a:avLst/>
            </a:prstGeom>
            <a:noFill/>
          </p:spPr>
          <p:txBody>
            <a:bodyPr wrap="none" rtlCol="0">
              <a:spAutoFit/>
            </a:bodyPr>
            <a:lstStyle/>
            <a:p>
              <a:r>
                <a:rPr lang="pl-PL" sz="800" dirty="0" smtClean="0"/>
                <a:t>dla</a:t>
              </a:r>
              <a:endParaRPr lang="en-US" sz="800" dirty="0"/>
            </a:p>
          </p:txBody>
        </p:sp>
        <p:sp>
          <p:nvSpPr>
            <p:cNvPr id="88" name="TextBox 87"/>
            <p:cNvSpPr txBox="1"/>
            <p:nvPr/>
          </p:nvSpPr>
          <p:spPr>
            <a:xfrm>
              <a:off x="5700327" y="3985780"/>
              <a:ext cx="973343" cy="215444"/>
            </a:xfrm>
            <a:prstGeom prst="rect">
              <a:avLst/>
            </a:prstGeom>
            <a:noFill/>
          </p:spPr>
          <p:txBody>
            <a:bodyPr wrap="none" rtlCol="0">
              <a:spAutoFit/>
            </a:bodyPr>
            <a:lstStyle/>
            <a:p>
              <a:r>
                <a:rPr lang="pl-PL" sz="800" dirty="0"/>
                <a:t>k</a:t>
              </a:r>
              <a:r>
                <a:rPr lang="pl-PL" sz="800" dirty="0" smtClean="0"/>
                <a:t>tóre wykorzystują</a:t>
              </a:r>
              <a:endParaRPr lang="en-US" sz="800" dirty="0"/>
            </a:p>
          </p:txBody>
        </p:sp>
        <p:sp>
          <p:nvSpPr>
            <p:cNvPr id="89" name="TextBox 88"/>
            <p:cNvSpPr txBox="1"/>
            <p:nvPr/>
          </p:nvSpPr>
          <p:spPr>
            <a:xfrm>
              <a:off x="5562022" y="5023164"/>
              <a:ext cx="1601721" cy="215444"/>
            </a:xfrm>
            <a:prstGeom prst="rect">
              <a:avLst/>
            </a:prstGeom>
            <a:noFill/>
          </p:spPr>
          <p:txBody>
            <a:bodyPr wrap="none" rtlCol="0">
              <a:spAutoFit/>
            </a:bodyPr>
            <a:lstStyle/>
            <a:p>
              <a:r>
                <a:rPr lang="pl-PL" sz="800" dirty="0"/>
                <a:t>k</a:t>
              </a:r>
              <a:r>
                <a:rPr lang="pl-PL" sz="800" dirty="0" smtClean="0"/>
                <a:t>tórzy chcą nadużyć lub uszkodzić</a:t>
              </a:r>
              <a:endParaRPr lang="en-US" sz="800" dirty="0"/>
            </a:p>
          </p:txBody>
        </p:sp>
        <p:sp>
          <p:nvSpPr>
            <p:cNvPr id="90" name="TextBox 89"/>
            <p:cNvSpPr txBox="1"/>
            <p:nvPr/>
          </p:nvSpPr>
          <p:spPr>
            <a:xfrm>
              <a:off x="3577238" y="4381305"/>
              <a:ext cx="522900" cy="215444"/>
            </a:xfrm>
            <a:prstGeom prst="rect">
              <a:avLst/>
            </a:prstGeom>
            <a:noFill/>
          </p:spPr>
          <p:txBody>
            <a:bodyPr wrap="none" rtlCol="0">
              <a:spAutoFit/>
            </a:bodyPr>
            <a:lstStyle/>
            <a:p>
              <a:r>
                <a:rPr lang="pl-PL" sz="800" dirty="0" smtClean="0"/>
                <a:t>używają</a:t>
              </a:r>
              <a:endParaRPr lang="en-US" sz="800" dirty="0"/>
            </a:p>
          </p:txBody>
        </p:sp>
        <p:sp>
          <p:nvSpPr>
            <p:cNvPr id="91" name="TextBox 90"/>
            <p:cNvSpPr txBox="1"/>
            <p:nvPr/>
          </p:nvSpPr>
          <p:spPr>
            <a:xfrm>
              <a:off x="4651768" y="4503149"/>
              <a:ext cx="627095" cy="338554"/>
            </a:xfrm>
            <a:prstGeom prst="rect">
              <a:avLst/>
            </a:prstGeom>
            <a:noFill/>
          </p:spPr>
          <p:txBody>
            <a:bodyPr wrap="none" rtlCol="0">
              <a:spAutoFit/>
            </a:bodyPr>
            <a:lstStyle/>
            <a:p>
              <a:r>
                <a:rPr lang="pl-PL" sz="800" dirty="0"/>
                <a:t>p</a:t>
              </a:r>
              <a:r>
                <a:rPr lang="pl-PL" sz="800" dirty="0" smtClean="0"/>
                <a:t>owodują </a:t>
              </a:r>
            </a:p>
            <a:p>
              <a:r>
                <a:rPr lang="pl-PL" sz="800" dirty="0" smtClean="0"/>
                <a:t>wzrost</a:t>
              </a:r>
              <a:endParaRPr lang="en-US" sz="800" dirty="0"/>
            </a:p>
          </p:txBody>
        </p:sp>
        <p:sp>
          <p:nvSpPr>
            <p:cNvPr id="92" name="TextBox 91"/>
            <p:cNvSpPr txBox="1"/>
            <p:nvPr/>
          </p:nvSpPr>
          <p:spPr>
            <a:xfrm>
              <a:off x="4600507" y="3948914"/>
              <a:ext cx="801823" cy="215444"/>
            </a:xfrm>
            <a:prstGeom prst="rect">
              <a:avLst/>
            </a:prstGeom>
            <a:noFill/>
          </p:spPr>
          <p:txBody>
            <a:bodyPr wrap="none" rtlCol="0">
              <a:spAutoFit/>
            </a:bodyPr>
            <a:lstStyle/>
            <a:p>
              <a:r>
                <a:rPr lang="pl-PL" sz="800" dirty="0" smtClean="0"/>
                <a:t>oparte o grupy</a:t>
              </a:r>
              <a:endParaRPr lang="en-US" sz="800" dirty="0"/>
            </a:p>
          </p:txBody>
        </p:sp>
        <p:sp>
          <p:nvSpPr>
            <p:cNvPr id="93" name="TextBox 92"/>
            <p:cNvSpPr txBox="1"/>
            <p:nvPr/>
          </p:nvSpPr>
          <p:spPr>
            <a:xfrm>
              <a:off x="4576697" y="3274899"/>
              <a:ext cx="1026243" cy="215444"/>
            </a:xfrm>
            <a:prstGeom prst="rect">
              <a:avLst/>
            </a:prstGeom>
            <a:noFill/>
          </p:spPr>
          <p:txBody>
            <a:bodyPr wrap="none" rtlCol="0">
              <a:spAutoFit/>
            </a:bodyPr>
            <a:lstStyle/>
            <a:p>
              <a:r>
                <a:rPr lang="pl-PL" sz="800" dirty="0"/>
                <a:t>m</a:t>
              </a:r>
              <a:r>
                <a:rPr lang="pl-PL" sz="800" dirty="0" smtClean="0"/>
                <a:t>oże być swiadomy</a:t>
              </a:r>
              <a:endParaRPr lang="en-US" sz="800" dirty="0"/>
            </a:p>
          </p:txBody>
        </p:sp>
        <p:sp>
          <p:nvSpPr>
            <p:cNvPr id="94" name="TextBox 93"/>
            <p:cNvSpPr txBox="1"/>
            <p:nvPr/>
          </p:nvSpPr>
          <p:spPr>
            <a:xfrm>
              <a:off x="4171672" y="2564625"/>
              <a:ext cx="514885" cy="215444"/>
            </a:xfrm>
            <a:prstGeom prst="rect">
              <a:avLst/>
            </a:prstGeom>
            <a:noFill/>
          </p:spPr>
          <p:txBody>
            <a:bodyPr wrap="none" rtlCol="0">
              <a:spAutoFit/>
            </a:bodyPr>
            <a:lstStyle/>
            <a:p>
              <a:r>
                <a:rPr lang="pl-PL" sz="800" dirty="0" smtClean="0"/>
                <a:t>nakłada</a:t>
              </a:r>
              <a:endParaRPr lang="en-US" sz="800" dirty="0"/>
            </a:p>
          </p:txBody>
        </p:sp>
      </p:grpSp>
    </p:spTree>
    <p:extLst>
      <p:ext uri="{BB962C8B-B14F-4D97-AF65-F5344CB8AC3E}">
        <p14:creationId xmlns:p14="http://schemas.microsoft.com/office/powerpoint/2010/main" val="342567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media.licdn.com/media/p/4/005/065/0e6/200db7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248" y="777272"/>
            <a:ext cx="6264696" cy="1944216"/>
          </a:xfrm>
          <a:prstGeom prst="rect">
            <a:avLst/>
          </a:prstGeom>
          <a:noFill/>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0555" y="2250286"/>
            <a:ext cx="3400237" cy="3263773"/>
          </a:xfrm>
          <a:prstGeom prst="rect">
            <a:avLst/>
          </a:prstGeom>
        </p:spPr>
      </p:pic>
      <p:sp>
        <p:nvSpPr>
          <p:cNvPr id="6" name="TextBox 5"/>
          <p:cNvSpPr txBox="1"/>
          <p:nvPr/>
        </p:nvSpPr>
        <p:spPr>
          <a:xfrm>
            <a:off x="8229600" y="5861304"/>
            <a:ext cx="2922723" cy="646331"/>
          </a:xfrm>
          <a:prstGeom prst="rect">
            <a:avLst/>
          </a:prstGeom>
          <a:noFill/>
        </p:spPr>
        <p:txBody>
          <a:bodyPr wrap="none" rtlCol="0">
            <a:spAutoFit/>
          </a:bodyPr>
          <a:lstStyle/>
          <a:p>
            <a:r>
              <a:rPr lang="en-US" sz="3600" dirty="0" smtClean="0"/>
              <a:t>#projekt</a:t>
            </a:r>
            <a:r>
              <a:rPr lang="en-US" sz="3600" dirty="0" smtClean="0">
                <a:solidFill>
                  <a:srgbClr val="FF0000"/>
                </a:solidFill>
              </a:rPr>
              <a:t>Feniks</a:t>
            </a:r>
            <a:endParaRPr lang="en-US" sz="3600" dirty="0">
              <a:solidFill>
                <a:srgbClr val="FF0000"/>
              </a:solidFill>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11985"/>
          <a:stretch/>
        </p:blipFill>
        <p:spPr>
          <a:xfrm>
            <a:off x="349482" y="2788919"/>
            <a:ext cx="3698631" cy="2423161"/>
          </a:xfrm>
          <a:prstGeom prst="rect">
            <a:avLst/>
          </a:prstGeom>
        </p:spPr>
      </p:pic>
      <p:sp>
        <p:nvSpPr>
          <p:cNvPr id="8" name="TextBox 7"/>
          <p:cNvSpPr txBox="1"/>
          <p:nvPr/>
        </p:nvSpPr>
        <p:spPr>
          <a:xfrm>
            <a:off x="1033272" y="5279511"/>
            <a:ext cx="2047227" cy="369332"/>
          </a:xfrm>
          <a:prstGeom prst="rect">
            <a:avLst/>
          </a:prstGeom>
          <a:noFill/>
        </p:spPr>
        <p:txBody>
          <a:bodyPr wrap="none" rtlCol="0">
            <a:spAutoFit/>
          </a:bodyPr>
          <a:lstStyle/>
          <a:p>
            <a:r>
              <a:rPr lang="en-US" dirty="0" smtClean="0"/>
              <a:t>13-14 </a:t>
            </a:r>
            <a:r>
              <a:rPr lang="en-US" dirty="0" err="1" smtClean="0"/>
              <a:t>czerwca</a:t>
            </a:r>
            <a:r>
              <a:rPr lang="en-US" dirty="0" smtClean="0"/>
              <a:t> 2019</a:t>
            </a:r>
            <a:endParaRPr lang="en-US" dirty="0"/>
          </a:p>
        </p:txBody>
      </p:sp>
      <p:sp>
        <p:nvSpPr>
          <p:cNvPr id="9" name="TextBox 8"/>
          <p:cNvSpPr txBox="1"/>
          <p:nvPr/>
        </p:nvSpPr>
        <p:spPr>
          <a:xfrm>
            <a:off x="5056632" y="6254496"/>
            <a:ext cx="2065181" cy="369332"/>
          </a:xfrm>
          <a:prstGeom prst="rect">
            <a:avLst/>
          </a:prstGeom>
          <a:noFill/>
        </p:spPr>
        <p:txBody>
          <a:bodyPr wrap="none" rtlCol="0">
            <a:spAutoFit/>
          </a:bodyPr>
          <a:lstStyle/>
          <a:p>
            <a:r>
              <a:rPr lang="en-US" dirty="0" smtClean="0"/>
              <a:t>Artur Marek Maciąg</a:t>
            </a:r>
            <a:endParaRPr lang="en-US" dirty="0"/>
          </a:p>
        </p:txBody>
      </p:sp>
    </p:spTree>
    <p:extLst>
      <p:ext uri="{BB962C8B-B14F-4D97-AF65-F5344CB8AC3E}">
        <p14:creationId xmlns:p14="http://schemas.microsoft.com/office/powerpoint/2010/main" val="432255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88806" y="1200666"/>
            <a:ext cx="7385037" cy="584775"/>
            <a:chOff x="988806" y="1200666"/>
            <a:chExt cx="7385037" cy="584775"/>
          </a:xfrm>
        </p:grpSpPr>
        <p:sp>
          <p:nvSpPr>
            <p:cNvPr id="6" name="TextBox 5"/>
            <p:cNvSpPr txBox="1"/>
            <p:nvPr/>
          </p:nvSpPr>
          <p:spPr>
            <a:xfrm>
              <a:off x="988806" y="1200666"/>
              <a:ext cx="1049903" cy="584775"/>
            </a:xfrm>
            <a:prstGeom prst="rect">
              <a:avLst/>
            </a:prstGeom>
            <a:noFill/>
          </p:spPr>
          <p:txBody>
            <a:bodyPr wrap="none" rtlCol="0">
              <a:spAutoFit/>
            </a:bodyPr>
            <a:lstStyle/>
            <a:p>
              <a:r>
                <a:rPr lang="pl-PL" sz="3200" dirty="0">
                  <a:solidFill>
                    <a:schemeClr val="accent4">
                      <a:lumMod val="75000"/>
                    </a:schemeClr>
                  </a:solidFill>
                </a:rPr>
                <a:t>KTO?</a:t>
              </a:r>
              <a:endParaRPr lang="en-US" sz="3200" dirty="0">
                <a:solidFill>
                  <a:schemeClr val="accent4">
                    <a:lumMod val="75000"/>
                  </a:schemeClr>
                </a:solidFill>
              </a:endParaRPr>
            </a:p>
          </p:txBody>
        </p:sp>
        <p:sp>
          <p:nvSpPr>
            <p:cNvPr id="2" name="TextBox 1"/>
            <p:cNvSpPr txBox="1"/>
            <p:nvPr/>
          </p:nvSpPr>
          <p:spPr>
            <a:xfrm>
              <a:off x="3425116" y="1308387"/>
              <a:ext cx="4948727" cy="369332"/>
            </a:xfrm>
            <a:prstGeom prst="rect">
              <a:avLst/>
            </a:prstGeom>
            <a:noFill/>
          </p:spPr>
          <p:txBody>
            <a:bodyPr wrap="none" rtlCol="0">
              <a:spAutoFit/>
            </a:bodyPr>
            <a:lstStyle/>
            <a:p>
              <a:r>
                <a:rPr lang="pl-PL" dirty="0"/>
                <a:t>PRZESTĘPCY  I SŁUŻBY SPECJALNE INNYCH PAŃSTW</a:t>
              </a:r>
              <a:endParaRPr lang="en-US" dirty="0"/>
            </a:p>
          </p:txBody>
        </p:sp>
      </p:grpSp>
      <p:grpSp>
        <p:nvGrpSpPr>
          <p:cNvPr id="20" name="Group 19"/>
          <p:cNvGrpSpPr/>
          <p:nvPr/>
        </p:nvGrpSpPr>
        <p:grpSpPr>
          <a:xfrm>
            <a:off x="988806" y="1946636"/>
            <a:ext cx="4589654" cy="584775"/>
            <a:chOff x="988806" y="1946636"/>
            <a:chExt cx="4589654" cy="584775"/>
          </a:xfrm>
        </p:grpSpPr>
        <p:sp>
          <p:nvSpPr>
            <p:cNvPr id="8" name="TextBox 7"/>
            <p:cNvSpPr txBox="1"/>
            <p:nvPr/>
          </p:nvSpPr>
          <p:spPr>
            <a:xfrm>
              <a:off x="988806" y="1946636"/>
              <a:ext cx="2175788" cy="584775"/>
            </a:xfrm>
            <a:prstGeom prst="rect">
              <a:avLst/>
            </a:prstGeom>
            <a:noFill/>
          </p:spPr>
          <p:txBody>
            <a:bodyPr wrap="none" rtlCol="0">
              <a:spAutoFit/>
            </a:bodyPr>
            <a:lstStyle/>
            <a:p>
              <a:r>
                <a:rPr lang="pl-PL" sz="3200" dirty="0">
                  <a:solidFill>
                    <a:schemeClr val="accent4">
                      <a:lumMod val="75000"/>
                    </a:schemeClr>
                  </a:solidFill>
                </a:rPr>
                <a:t>DLACZEGO?</a:t>
              </a:r>
              <a:endParaRPr lang="en-US" sz="3200" dirty="0">
                <a:solidFill>
                  <a:schemeClr val="accent4">
                    <a:lumMod val="75000"/>
                  </a:schemeClr>
                </a:solidFill>
              </a:endParaRPr>
            </a:p>
          </p:txBody>
        </p:sp>
        <p:sp>
          <p:nvSpPr>
            <p:cNvPr id="11" name="TextBox 10"/>
            <p:cNvSpPr txBox="1"/>
            <p:nvPr/>
          </p:nvSpPr>
          <p:spPr>
            <a:xfrm>
              <a:off x="3425114" y="2007674"/>
              <a:ext cx="2153346" cy="369332"/>
            </a:xfrm>
            <a:prstGeom prst="rect">
              <a:avLst/>
            </a:prstGeom>
            <a:noFill/>
          </p:spPr>
          <p:txBody>
            <a:bodyPr wrap="none" rtlCol="0">
              <a:spAutoFit/>
            </a:bodyPr>
            <a:lstStyle/>
            <a:p>
              <a:r>
                <a:rPr lang="pl-PL" dirty="0"/>
                <a:t>PIENIĄDZE I WŁADZA</a:t>
              </a:r>
              <a:endParaRPr lang="en-US" dirty="0"/>
            </a:p>
          </p:txBody>
        </p:sp>
      </p:grpSp>
      <p:pic>
        <p:nvPicPr>
          <p:cNvPr id="3" name="Picture 2"/>
          <p:cNvPicPr>
            <a:picLocks noChangeAspect="1"/>
          </p:cNvPicPr>
          <p:nvPr/>
        </p:nvPicPr>
        <p:blipFill>
          <a:blip r:embed="rId2"/>
          <a:stretch>
            <a:fillRect/>
          </a:stretch>
        </p:blipFill>
        <p:spPr>
          <a:xfrm>
            <a:off x="9893299" y="161837"/>
            <a:ext cx="2063727" cy="2547005"/>
          </a:xfrm>
          <a:prstGeom prst="rect">
            <a:avLst/>
          </a:prstGeom>
        </p:spPr>
      </p:pic>
      <p:pic>
        <p:nvPicPr>
          <p:cNvPr id="12" name="Picture 11"/>
          <p:cNvPicPr>
            <a:picLocks noChangeAspect="1"/>
          </p:cNvPicPr>
          <p:nvPr/>
        </p:nvPicPr>
        <p:blipFill>
          <a:blip r:embed="rId3"/>
          <a:stretch>
            <a:fillRect/>
          </a:stretch>
        </p:blipFill>
        <p:spPr>
          <a:xfrm>
            <a:off x="9893298" y="3128377"/>
            <a:ext cx="2040259" cy="882274"/>
          </a:xfrm>
          <a:prstGeom prst="rect">
            <a:avLst/>
          </a:prstGeom>
        </p:spPr>
      </p:pic>
      <p:grpSp>
        <p:nvGrpSpPr>
          <p:cNvPr id="21" name="Group 20"/>
          <p:cNvGrpSpPr/>
          <p:nvPr/>
        </p:nvGrpSpPr>
        <p:grpSpPr>
          <a:xfrm>
            <a:off x="988806" y="2692606"/>
            <a:ext cx="8132698" cy="584775"/>
            <a:chOff x="988806" y="2692606"/>
            <a:chExt cx="8132698" cy="584775"/>
          </a:xfrm>
        </p:grpSpPr>
        <p:sp>
          <p:nvSpPr>
            <p:cNvPr id="7" name="TextBox 6"/>
            <p:cNvSpPr txBox="1"/>
            <p:nvPr/>
          </p:nvSpPr>
          <p:spPr>
            <a:xfrm>
              <a:off x="988806" y="2692606"/>
              <a:ext cx="863954" cy="584775"/>
            </a:xfrm>
            <a:prstGeom prst="rect">
              <a:avLst/>
            </a:prstGeom>
            <a:noFill/>
          </p:spPr>
          <p:txBody>
            <a:bodyPr wrap="none" rtlCol="0">
              <a:spAutoFit/>
            </a:bodyPr>
            <a:lstStyle/>
            <a:p>
              <a:r>
                <a:rPr lang="pl-PL" sz="3200" dirty="0">
                  <a:solidFill>
                    <a:srgbClr val="7030A0"/>
                  </a:solidFill>
                </a:rPr>
                <a:t>CO?</a:t>
              </a:r>
              <a:endParaRPr lang="en-US" sz="3200" dirty="0">
                <a:solidFill>
                  <a:srgbClr val="7030A0"/>
                </a:solidFill>
              </a:endParaRPr>
            </a:p>
          </p:txBody>
        </p:sp>
        <p:sp>
          <p:nvSpPr>
            <p:cNvPr id="13" name="TextBox 12"/>
            <p:cNvSpPr txBox="1"/>
            <p:nvPr/>
          </p:nvSpPr>
          <p:spPr>
            <a:xfrm>
              <a:off x="3378200" y="2782023"/>
              <a:ext cx="5743304" cy="369332"/>
            </a:xfrm>
            <a:prstGeom prst="rect">
              <a:avLst/>
            </a:prstGeom>
            <a:noFill/>
          </p:spPr>
          <p:txBody>
            <a:bodyPr wrap="none" rtlCol="0">
              <a:spAutoFit/>
            </a:bodyPr>
            <a:lstStyle/>
            <a:p>
              <a:r>
                <a:rPr lang="pl-PL" dirty="0"/>
                <a:t>KRADZIEŻ TOŻSAMOŚCI, PARALIŻ DZIAŁANIA, PROPAGANDA</a:t>
              </a:r>
              <a:endParaRPr lang="en-US" dirty="0"/>
            </a:p>
          </p:txBody>
        </p:sp>
      </p:grpSp>
      <p:grpSp>
        <p:nvGrpSpPr>
          <p:cNvPr id="22" name="Group 21"/>
          <p:cNvGrpSpPr/>
          <p:nvPr/>
        </p:nvGrpSpPr>
        <p:grpSpPr>
          <a:xfrm>
            <a:off x="988806" y="3438576"/>
            <a:ext cx="8198741" cy="584775"/>
            <a:chOff x="988806" y="3438576"/>
            <a:chExt cx="8198741" cy="584775"/>
          </a:xfrm>
        </p:grpSpPr>
        <p:sp>
          <p:nvSpPr>
            <p:cNvPr id="5" name="TextBox 4"/>
            <p:cNvSpPr txBox="1"/>
            <p:nvPr/>
          </p:nvSpPr>
          <p:spPr>
            <a:xfrm>
              <a:off x="988806" y="3438576"/>
              <a:ext cx="950325" cy="584775"/>
            </a:xfrm>
            <a:prstGeom prst="rect">
              <a:avLst/>
            </a:prstGeom>
            <a:noFill/>
          </p:spPr>
          <p:txBody>
            <a:bodyPr wrap="none" rtlCol="0">
              <a:spAutoFit/>
            </a:bodyPr>
            <a:lstStyle/>
            <a:p>
              <a:r>
                <a:rPr lang="pl-PL" sz="3200" dirty="0">
                  <a:solidFill>
                    <a:srgbClr val="7030A0"/>
                  </a:solidFill>
                </a:rPr>
                <a:t>JAK?</a:t>
              </a:r>
              <a:endParaRPr lang="en-US" sz="3200" dirty="0">
                <a:solidFill>
                  <a:srgbClr val="7030A0"/>
                </a:solidFill>
              </a:endParaRPr>
            </a:p>
          </p:txBody>
        </p:sp>
        <p:sp>
          <p:nvSpPr>
            <p:cNvPr id="14" name="TextBox 13"/>
            <p:cNvSpPr txBox="1"/>
            <p:nvPr/>
          </p:nvSpPr>
          <p:spPr>
            <a:xfrm>
              <a:off x="3378200" y="3518841"/>
              <a:ext cx="5809347" cy="369332"/>
            </a:xfrm>
            <a:prstGeom prst="rect">
              <a:avLst/>
            </a:prstGeom>
            <a:noFill/>
          </p:spPr>
          <p:txBody>
            <a:bodyPr wrap="none" rtlCol="0">
              <a:spAutoFit/>
            </a:bodyPr>
            <a:lstStyle/>
            <a:p>
              <a:r>
                <a:rPr lang="pl-PL" dirty="0"/>
                <a:t>PHISHING, WODOPÓJ, RANSOMWARE, HASŁA, PODATNOŚCI</a:t>
              </a:r>
              <a:endParaRPr lang="en-US" dirty="0"/>
            </a:p>
          </p:txBody>
        </p:sp>
      </p:grpSp>
      <p:grpSp>
        <p:nvGrpSpPr>
          <p:cNvPr id="23" name="Group 22"/>
          <p:cNvGrpSpPr/>
          <p:nvPr/>
        </p:nvGrpSpPr>
        <p:grpSpPr>
          <a:xfrm>
            <a:off x="988806" y="4184546"/>
            <a:ext cx="6743535" cy="584775"/>
            <a:chOff x="988806" y="4184546"/>
            <a:chExt cx="6743535" cy="584775"/>
          </a:xfrm>
        </p:grpSpPr>
        <p:sp>
          <p:nvSpPr>
            <p:cNvPr id="9" name="TextBox 8"/>
            <p:cNvSpPr txBox="1"/>
            <p:nvPr/>
          </p:nvSpPr>
          <p:spPr>
            <a:xfrm>
              <a:off x="988806" y="4184546"/>
              <a:ext cx="1380891" cy="584775"/>
            </a:xfrm>
            <a:prstGeom prst="rect">
              <a:avLst/>
            </a:prstGeom>
            <a:noFill/>
          </p:spPr>
          <p:txBody>
            <a:bodyPr wrap="none" rtlCol="0">
              <a:spAutoFit/>
            </a:bodyPr>
            <a:lstStyle/>
            <a:p>
              <a:r>
                <a:rPr lang="pl-PL" sz="3200" dirty="0">
                  <a:solidFill>
                    <a:srgbClr val="7030A0"/>
                  </a:solidFill>
                </a:rPr>
                <a:t>GDZIE?</a:t>
              </a:r>
              <a:endParaRPr lang="en-US" sz="3200" dirty="0">
                <a:solidFill>
                  <a:srgbClr val="7030A0"/>
                </a:solidFill>
              </a:endParaRPr>
            </a:p>
          </p:txBody>
        </p:sp>
        <p:sp>
          <p:nvSpPr>
            <p:cNvPr id="15" name="TextBox 14"/>
            <p:cNvSpPr txBox="1"/>
            <p:nvPr/>
          </p:nvSpPr>
          <p:spPr>
            <a:xfrm>
              <a:off x="3378200" y="4292267"/>
              <a:ext cx="4354141" cy="369332"/>
            </a:xfrm>
            <a:prstGeom prst="rect">
              <a:avLst/>
            </a:prstGeom>
            <a:noFill/>
          </p:spPr>
          <p:txBody>
            <a:bodyPr wrap="none" rtlCol="0">
              <a:spAutoFit/>
            </a:bodyPr>
            <a:lstStyle/>
            <a:p>
              <a:r>
                <a:rPr lang="pl-PL" dirty="0"/>
                <a:t>GLOBALNIE: PAŃSTWO, FIRMA, RODZINA, TY</a:t>
              </a:r>
              <a:endParaRPr lang="en-US" dirty="0"/>
            </a:p>
          </p:txBody>
        </p:sp>
      </p:grpSp>
      <p:grpSp>
        <p:nvGrpSpPr>
          <p:cNvPr id="24" name="Group 23"/>
          <p:cNvGrpSpPr/>
          <p:nvPr/>
        </p:nvGrpSpPr>
        <p:grpSpPr>
          <a:xfrm>
            <a:off x="988806" y="4930517"/>
            <a:ext cx="8691404" cy="584775"/>
            <a:chOff x="988806" y="4930517"/>
            <a:chExt cx="8691404" cy="584775"/>
          </a:xfrm>
        </p:grpSpPr>
        <p:sp>
          <p:nvSpPr>
            <p:cNvPr id="10" name="TextBox 9"/>
            <p:cNvSpPr txBox="1"/>
            <p:nvPr/>
          </p:nvSpPr>
          <p:spPr>
            <a:xfrm>
              <a:off x="988806" y="4930517"/>
              <a:ext cx="1339021" cy="584775"/>
            </a:xfrm>
            <a:prstGeom prst="rect">
              <a:avLst/>
            </a:prstGeom>
            <a:noFill/>
          </p:spPr>
          <p:txBody>
            <a:bodyPr wrap="none" rtlCol="0">
              <a:spAutoFit/>
            </a:bodyPr>
            <a:lstStyle/>
            <a:p>
              <a:r>
                <a:rPr lang="pl-PL" sz="3200" dirty="0">
                  <a:solidFill>
                    <a:srgbClr val="7030A0"/>
                  </a:solidFill>
                </a:rPr>
                <a:t>KIEDY?</a:t>
              </a:r>
              <a:endParaRPr lang="en-US" sz="3200" dirty="0">
                <a:solidFill>
                  <a:srgbClr val="7030A0"/>
                </a:solidFill>
              </a:endParaRPr>
            </a:p>
          </p:txBody>
        </p:sp>
        <p:sp>
          <p:nvSpPr>
            <p:cNvPr id="16" name="TextBox 15"/>
            <p:cNvSpPr txBox="1"/>
            <p:nvPr/>
          </p:nvSpPr>
          <p:spPr>
            <a:xfrm>
              <a:off x="3396887" y="5065693"/>
              <a:ext cx="6283323" cy="369332"/>
            </a:xfrm>
            <a:prstGeom prst="rect">
              <a:avLst/>
            </a:prstGeom>
            <a:noFill/>
          </p:spPr>
          <p:txBody>
            <a:bodyPr wrap="none" rtlCol="0">
              <a:spAutoFit/>
            </a:bodyPr>
            <a:lstStyle/>
            <a:p>
              <a:r>
                <a:rPr lang="pl-PL" dirty="0"/>
                <a:t>PRAWDOPODOBNIE JUŻ JEST PO, TYLKO JESZCZE TEGO NIE WIESZ</a:t>
              </a:r>
              <a:endParaRPr lang="en-US" dirty="0"/>
            </a:p>
          </p:txBody>
        </p:sp>
      </p:grpSp>
      <p:sp>
        <p:nvSpPr>
          <p:cNvPr id="18" name="TextBox 17"/>
          <p:cNvSpPr txBox="1"/>
          <p:nvPr/>
        </p:nvSpPr>
        <p:spPr>
          <a:xfrm>
            <a:off x="1467080" y="279512"/>
            <a:ext cx="8222759" cy="523220"/>
          </a:xfrm>
          <a:prstGeom prst="rect">
            <a:avLst/>
          </a:prstGeom>
          <a:noFill/>
        </p:spPr>
        <p:txBody>
          <a:bodyPr wrap="square" rtlCol="0">
            <a:spAutoFit/>
          </a:bodyPr>
          <a:lstStyle/>
          <a:p>
            <a:pPr algn="ctr"/>
            <a:r>
              <a:rPr lang="pl-PL" sz="2800" dirty="0">
                <a:latin typeface="Segoe Print" panose="02000600000000000000" pitchFamily="2" charset="0"/>
              </a:rPr>
              <a:t>KRAJOBRAZ ZAGROŻEŃ [PERSPEKTYWA]</a:t>
            </a:r>
            <a:endParaRPr lang="en-US" sz="2800" dirty="0">
              <a:latin typeface="Segoe Print" panose="02000600000000000000" pitchFamily="2" charset="0"/>
            </a:endParaRP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581" y="83922"/>
            <a:ext cx="457200" cy="457200"/>
          </a:xfrm>
          <a:prstGeom prst="rect">
            <a:avLst/>
          </a:prstGeom>
        </p:spPr>
      </p:pic>
      <p:grpSp>
        <p:nvGrpSpPr>
          <p:cNvPr id="55" name="Group 54"/>
          <p:cNvGrpSpPr/>
          <p:nvPr/>
        </p:nvGrpSpPr>
        <p:grpSpPr>
          <a:xfrm>
            <a:off x="5626488" y="5423294"/>
            <a:ext cx="2939513" cy="1323706"/>
            <a:chOff x="4239305" y="5508312"/>
            <a:chExt cx="2939513" cy="1323706"/>
          </a:xfrm>
        </p:grpSpPr>
        <p:grpSp>
          <p:nvGrpSpPr>
            <p:cNvPr id="47" name="Group 46"/>
            <p:cNvGrpSpPr/>
            <p:nvPr/>
          </p:nvGrpSpPr>
          <p:grpSpPr>
            <a:xfrm>
              <a:off x="4239305" y="5508312"/>
              <a:ext cx="2939513" cy="1323706"/>
              <a:chOff x="5882655" y="5515292"/>
              <a:chExt cx="2939513" cy="1323706"/>
            </a:xfrm>
          </p:grpSpPr>
          <p:grpSp>
            <p:nvGrpSpPr>
              <p:cNvPr id="36" name="Group 35"/>
              <p:cNvGrpSpPr/>
              <p:nvPr/>
            </p:nvGrpSpPr>
            <p:grpSpPr>
              <a:xfrm>
                <a:off x="6655048" y="5515292"/>
                <a:ext cx="2098241" cy="1078180"/>
                <a:chOff x="2777005" y="4114800"/>
                <a:chExt cx="3287387" cy="2240230"/>
              </a:xfrm>
            </p:grpSpPr>
            <p:sp>
              <p:nvSpPr>
                <p:cNvPr id="27" name="Rectangle 26"/>
                <p:cNvSpPr/>
                <p:nvPr/>
              </p:nvSpPr>
              <p:spPr>
                <a:xfrm>
                  <a:off x="2777005" y="5619750"/>
                  <a:ext cx="1071095" cy="73528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Rectangle 27"/>
                <p:cNvSpPr/>
                <p:nvPr/>
              </p:nvSpPr>
              <p:spPr>
                <a:xfrm>
                  <a:off x="3907847" y="5619751"/>
                  <a:ext cx="1071095" cy="73527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Rectangle 28"/>
                <p:cNvSpPr/>
                <p:nvPr/>
              </p:nvSpPr>
              <p:spPr>
                <a:xfrm>
                  <a:off x="4993297" y="5619750"/>
                  <a:ext cx="1071095" cy="7352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0" name="Rectangle 29"/>
                <p:cNvSpPr/>
                <p:nvPr/>
              </p:nvSpPr>
              <p:spPr>
                <a:xfrm>
                  <a:off x="2777005" y="4867275"/>
                  <a:ext cx="1071095" cy="7352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1" name="Rectangle 30"/>
                <p:cNvSpPr/>
                <p:nvPr/>
              </p:nvSpPr>
              <p:spPr>
                <a:xfrm>
                  <a:off x="3885151" y="4867275"/>
                  <a:ext cx="1071095" cy="7352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2" name="Rectangle 31"/>
                <p:cNvSpPr/>
                <p:nvPr/>
              </p:nvSpPr>
              <p:spPr>
                <a:xfrm>
                  <a:off x="4993297" y="4867275"/>
                  <a:ext cx="1071095" cy="7352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Rectangle 32"/>
                <p:cNvSpPr/>
                <p:nvPr/>
              </p:nvSpPr>
              <p:spPr>
                <a:xfrm>
                  <a:off x="2777005" y="4114800"/>
                  <a:ext cx="1071095" cy="7352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4" name="Rectangle 33"/>
                <p:cNvSpPr/>
                <p:nvPr/>
              </p:nvSpPr>
              <p:spPr>
                <a:xfrm>
                  <a:off x="3885151" y="4114800"/>
                  <a:ext cx="1071095" cy="7352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5" name="Rectangle 34"/>
                <p:cNvSpPr/>
                <p:nvPr/>
              </p:nvSpPr>
              <p:spPr>
                <a:xfrm>
                  <a:off x="4993297" y="4134535"/>
                  <a:ext cx="1071095" cy="735279"/>
                </a:xfrm>
                <a:prstGeom prst="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38" name="TextBox 37"/>
              <p:cNvSpPr txBox="1"/>
              <p:nvPr/>
            </p:nvSpPr>
            <p:spPr>
              <a:xfrm>
                <a:off x="6036544" y="6309931"/>
                <a:ext cx="679994" cy="215444"/>
              </a:xfrm>
              <a:prstGeom prst="rect">
                <a:avLst/>
              </a:prstGeom>
              <a:noFill/>
            </p:spPr>
            <p:txBody>
              <a:bodyPr wrap="none" rtlCol="0">
                <a:spAutoFit/>
              </a:bodyPr>
              <a:lstStyle/>
              <a:p>
                <a:r>
                  <a:rPr lang="pl-PL" sz="800" dirty="0" smtClean="0"/>
                  <a:t>RUTYNOWE</a:t>
                </a:r>
                <a:endParaRPr lang="en-US" sz="800" dirty="0"/>
              </a:p>
            </p:txBody>
          </p:sp>
          <p:sp>
            <p:nvSpPr>
              <p:cNvPr id="39" name="TextBox 38"/>
              <p:cNvSpPr txBox="1"/>
              <p:nvPr/>
            </p:nvSpPr>
            <p:spPr>
              <a:xfrm>
                <a:off x="5882655" y="5946660"/>
                <a:ext cx="833883" cy="215444"/>
              </a:xfrm>
              <a:prstGeom prst="rect">
                <a:avLst/>
              </a:prstGeom>
              <a:noFill/>
            </p:spPr>
            <p:txBody>
              <a:bodyPr wrap="none" rtlCol="0">
                <a:spAutoFit/>
              </a:bodyPr>
              <a:lstStyle/>
              <a:p>
                <a:r>
                  <a:rPr lang="pl-PL" sz="800" dirty="0" smtClean="0"/>
                  <a:t>PODWYŻSZONE</a:t>
                </a:r>
                <a:endParaRPr lang="en-US" sz="800" dirty="0"/>
              </a:p>
            </p:txBody>
          </p:sp>
          <p:sp>
            <p:nvSpPr>
              <p:cNvPr id="40" name="TextBox 39"/>
              <p:cNvSpPr txBox="1"/>
              <p:nvPr/>
            </p:nvSpPr>
            <p:spPr>
              <a:xfrm>
                <a:off x="6018797" y="5606794"/>
                <a:ext cx="660758" cy="215444"/>
              </a:xfrm>
              <a:prstGeom prst="rect">
                <a:avLst/>
              </a:prstGeom>
              <a:noFill/>
            </p:spPr>
            <p:txBody>
              <a:bodyPr wrap="none" rtlCol="0">
                <a:spAutoFit/>
              </a:bodyPr>
              <a:lstStyle/>
              <a:p>
                <a:r>
                  <a:rPr lang="pl-PL" sz="800" dirty="0" smtClean="0"/>
                  <a:t>KRYTYCZNE</a:t>
                </a:r>
                <a:endParaRPr lang="en-US" sz="800" dirty="0"/>
              </a:p>
            </p:txBody>
          </p:sp>
          <p:sp>
            <p:nvSpPr>
              <p:cNvPr id="41" name="TextBox 40"/>
              <p:cNvSpPr txBox="1"/>
              <p:nvPr/>
            </p:nvSpPr>
            <p:spPr>
              <a:xfrm>
                <a:off x="6744925" y="6604318"/>
                <a:ext cx="542136" cy="215444"/>
              </a:xfrm>
              <a:prstGeom prst="rect">
                <a:avLst/>
              </a:prstGeom>
              <a:noFill/>
            </p:spPr>
            <p:txBody>
              <a:bodyPr wrap="none" rtlCol="0">
                <a:spAutoFit/>
              </a:bodyPr>
              <a:lstStyle/>
              <a:p>
                <a:r>
                  <a:rPr lang="pl-PL" sz="800" dirty="0" smtClean="0"/>
                  <a:t>OGÓLNE</a:t>
                </a:r>
                <a:endParaRPr lang="en-US" sz="800" dirty="0"/>
              </a:p>
            </p:txBody>
          </p:sp>
          <p:sp>
            <p:nvSpPr>
              <p:cNvPr id="42" name="TextBox 41"/>
              <p:cNvSpPr txBox="1"/>
              <p:nvPr/>
            </p:nvSpPr>
            <p:spPr>
              <a:xfrm>
                <a:off x="7338696" y="6618893"/>
                <a:ext cx="819455" cy="215444"/>
              </a:xfrm>
              <a:prstGeom prst="rect">
                <a:avLst/>
              </a:prstGeom>
              <a:noFill/>
            </p:spPr>
            <p:txBody>
              <a:bodyPr wrap="none" rtlCol="0">
                <a:spAutoFit/>
              </a:bodyPr>
              <a:lstStyle/>
              <a:p>
                <a:r>
                  <a:rPr lang="pl-PL" sz="800" dirty="0" smtClean="0"/>
                  <a:t>SEKTOR RYNKU</a:t>
                </a:r>
                <a:endParaRPr lang="en-US" sz="800" dirty="0"/>
              </a:p>
            </p:txBody>
          </p:sp>
          <p:sp>
            <p:nvSpPr>
              <p:cNvPr id="43" name="TextBox 42"/>
              <p:cNvSpPr txBox="1"/>
              <p:nvPr/>
            </p:nvSpPr>
            <p:spPr>
              <a:xfrm>
                <a:off x="8045993" y="6623554"/>
                <a:ext cx="776175" cy="215444"/>
              </a:xfrm>
              <a:prstGeom prst="rect">
                <a:avLst/>
              </a:prstGeom>
              <a:noFill/>
            </p:spPr>
            <p:txBody>
              <a:bodyPr wrap="none" rtlCol="0">
                <a:spAutoFit/>
              </a:bodyPr>
              <a:lstStyle/>
              <a:p>
                <a:r>
                  <a:rPr lang="pl-PL" sz="800" dirty="0" smtClean="0"/>
                  <a:t>ORGANIZACJA</a:t>
                </a:r>
                <a:endParaRPr lang="en-US" sz="800" dirty="0"/>
              </a:p>
            </p:txBody>
          </p:sp>
          <p:sp>
            <p:nvSpPr>
              <p:cNvPr id="44" name="TextBox 43"/>
              <p:cNvSpPr txBox="1"/>
              <p:nvPr/>
            </p:nvSpPr>
            <p:spPr>
              <a:xfrm>
                <a:off x="7309669" y="5940680"/>
                <a:ext cx="788999" cy="215444"/>
              </a:xfrm>
              <a:prstGeom prst="rect">
                <a:avLst/>
              </a:prstGeom>
              <a:noFill/>
            </p:spPr>
            <p:txBody>
              <a:bodyPr wrap="none" rtlCol="0">
                <a:spAutoFit/>
              </a:bodyPr>
              <a:lstStyle/>
              <a:p>
                <a:r>
                  <a:rPr lang="pl-PL" sz="800" dirty="0" smtClean="0"/>
                  <a:t>ZAGROŻENIE Z</a:t>
                </a:r>
                <a:endParaRPr lang="en-US" sz="800" dirty="0"/>
              </a:p>
            </p:txBody>
          </p:sp>
          <p:sp>
            <p:nvSpPr>
              <p:cNvPr id="45" name="TextBox 44"/>
              <p:cNvSpPr txBox="1"/>
              <p:nvPr/>
            </p:nvSpPr>
            <p:spPr>
              <a:xfrm>
                <a:off x="6573346" y="5922725"/>
                <a:ext cx="788999" cy="215444"/>
              </a:xfrm>
              <a:prstGeom prst="rect">
                <a:avLst/>
              </a:prstGeom>
              <a:noFill/>
            </p:spPr>
            <p:txBody>
              <a:bodyPr wrap="none" rtlCol="0">
                <a:spAutoFit/>
              </a:bodyPr>
              <a:lstStyle/>
              <a:p>
                <a:r>
                  <a:rPr lang="pl-PL" sz="800" dirty="0" smtClean="0"/>
                  <a:t>ZAGROŻENIE Z</a:t>
                </a:r>
                <a:endParaRPr lang="en-US" sz="800" dirty="0"/>
              </a:p>
            </p:txBody>
          </p:sp>
          <p:sp>
            <p:nvSpPr>
              <p:cNvPr id="46" name="TextBox 45"/>
              <p:cNvSpPr txBox="1"/>
              <p:nvPr/>
            </p:nvSpPr>
            <p:spPr>
              <a:xfrm>
                <a:off x="8200510" y="5597597"/>
                <a:ext cx="421910" cy="215444"/>
              </a:xfrm>
              <a:prstGeom prst="rect">
                <a:avLst/>
              </a:prstGeom>
              <a:noFill/>
            </p:spPr>
            <p:txBody>
              <a:bodyPr wrap="none" rtlCol="0">
                <a:spAutoFit/>
              </a:bodyPr>
              <a:lstStyle/>
              <a:p>
                <a:r>
                  <a:rPr lang="pl-PL" sz="800" dirty="0" smtClean="0"/>
                  <a:t>APT X</a:t>
                </a:r>
                <a:endParaRPr lang="en-US" sz="800" dirty="0"/>
              </a:p>
            </p:txBody>
          </p:sp>
        </p:grpSp>
        <p:cxnSp>
          <p:nvCxnSpPr>
            <p:cNvPr id="51" name="Straight Arrow Connector 50"/>
            <p:cNvCxnSpPr>
              <a:endCxn id="44" idx="0"/>
            </p:cNvCxnSpPr>
            <p:nvPr/>
          </p:nvCxnSpPr>
          <p:spPr>
            <a:xfrm flipV="1">
              <a:off x="5485950" y="5933700"/>
              <a:ext cx="574869" cy="69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9" name="Group 18"/>
          <p:cNvGrpSpPr/>
          <p:nvPr/>
        </p:nvGrpSpPr>
        <p:grpSpPr>
          <a:xfrm>
            <a:off x="8597900" y="4103982"/>
            <a:ext cx="3721100" cy="2731132"/>
            <a:chOff x="8597900" y="4103982"/>
            <a:chExt cx="3721100" cy="2731132"/>
          </a:xfrm>
        </p:grpSpPr>
        <p:sp>
          <p:nvSpPr>
            <p:cNvPr id="4" name="Rectangle 3"/>
            <p:cNvSpPr/>
            <p:nvPr/>
          </p:nvSpPr>
          <p:spPr>
            <a:xfrm>
              <a:off x="8597900" y="6373449"/>
              <a:ext cx="3721100" cy="461665"/>
            </a:xfrm>
            <a:prstGeom prst="rect">
              <a:avLst/>
            </a:prstGeom>
          </p:spPr>
          <p:txBody>
            <a:bodyPr wrap="square">
              <a:spAutoFit/>
            </a:bodyPr>
            <a:lstStyle/>
            <a:p>
              <a:r>
                <a:rPr lang="en-US" sz="800" dirty="0">
                  <a:hlinkClick r:id="rId5"/>
                </a:rPr>
                <a:t>https://www.enisa.europa.eu/publications/enisa-threat-landscape-report-2017</a:t>
              </a:r>
              <a:endParaRPr lang="pl-PL" sz="800" dirty="0"/>
            </a:p>
            <a:p>
              <a:r>
                <a:rPr lang="en-US" sz="800" dirty="0">
                  <a:hlinkClick r:id="rId6"/>
                </a:rPr>
                <a:t>https://attack.mitre.org/wiki/Main_Page</a:t>
              </a:r>
              <a:endParaRPr lang="pl-PL" sz="800" dirty="0"/>
            </a:p>
            <a:p>
              <a:r>
                <a:rPr lang="pl-PL" sz="800" dirty="0"/>
                <a:t> </a:t>
              </a:r>
              <a:r>
                <a:rPr lang="pl-PL" sz="800" dirty="0">
                  <a:hlinkClick r:id="rId7"/>
                </a:rPr>
                <a:t>https://resources.sei.cmu.edu/asset_files/WhitePaper/2013_019_001_40212.pdf</a:t>
              </a:r>
              <a:r>
                <a:rPr lang="pl-PL" sz="800" dirty="0"/>
                <a:t> </a:t>
              </a:r>
              <a:endParaRPr lang="en-US" sz="800" dirty="0"/>
            </a:p>
          </p:txBody>
        </p:sp>
        <p:grpSp>
          <p:nvGrpSpPr>
            <p:cNvPr id="99" name="Group 98"/>
            <p:cNvGrpSpPr/>
            <p:nvPr/>
          </p:nvGrpSpPr>
          <p:grpSpPr>
            <a:xfrm>
              <a:off x="10066103" y="4103982"/>
              <a:ext cx="1737292" cy="1942189"/>
              <a:chOff x="2786438" y="1347966"/>
              <a:chExt cx="3115575" cy="3494316"/>
            </a:xfrm>
          </p:grpSpPr>
          <p:grpSp>
            <p:nvGrpSpPr>
              <p:cNvPr id="97" name="Group 96"/>
              <p:cNvGrpSpPr/>
              <p:nvPr/>
            </p:nvGrpSpPr>
            <p:grpSpPr>
              <a:xfrm>
                <a:off x="2786438" y="1347966"/>
                <a:ext cx="3115575" cy="3494316"/>
                <a:chOff x="2786438" y="1347966"/>
                <a:chExt cx="3115575" cy="3494316"/>
              </a:xfrm>
            </p:grpSpPr>
            <p:sp>
              <p:nvSpPr>
                <p:cNvPr id="56" name="Oval 55"/>
                <p:cNvSpPr/>
                <p:nvPr/>
              </p:nvSpPr>
              <p:spPr>
                <a:xfrm>
                  <a:off x="2796796" y="2548074"/>
                  <a:ext cx="914400" cy="9144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57" name="Oval 56"/>
                <p:cNvSpPr/>
                <p:nvPr/>
              </p:nvSpPr>
              <p:spPr>
                <a:xfrm>
                  <a:off x="3918397" y="3292381"/>
                  <a:ext cx="914400" cy="9144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58" name="Oval 57"/>
                <p:cNvSpPr/>
                <p:nvPr/>
              </p:nvSpPr>
              <p:spPr>
                <a:xfrm>
                  <a:off x="4987613" y="3927882"/>
                  <a:ext cx="914400" cy="914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59" name="Oval 58"/>
                <p:cNvSpPr/>
                <p:nvPr/>
              </p:nvSpPr>
              <p:spPr>
                <a:xfrm>
                  <a:off x="4987613" y="2521813"/>
                  <a:ext cx="914400" cy="9144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0" name="Oval 59"/>
                <p:cNvSpPr/>
                <p:nvPr/>
              </p:nvSpPr>
              <p:spPr>
                <a:xfrm>
                  <a:off x="2786438" y="3900185"/>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1" name="Oval 60"/>
                <p:cNvSpPr/>
                <p:nvPr/>
              </p:nvSpPr>
              <p:spPr>
                <a:xfrm>
                  <a:off x="3918397" y="1347966"/>
                  <a:ext cx="914400" cy="9144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98" name="Group 97"/>
              <p:cNvGrpSpPr/>
              <p:nvPr/>
            </p:nvGrpSpPr>
            <p:grpSpPr>
              <a:xfrm>
                <a:off x="3243638" y="1805166"/>
                <a:ext cx="2201175" cy="2579916"/>
                <a:chOff x="3243638" y="1805166"/>
                <a:chExt cx="2201175" cy="2579916"/>
              </a:xfrm>
            </p:grpSpPr>
            <p:cxnSp>
              <p:nvCxnSpPr>
                <p:cNvPr id="63" name="Straight Arrow Connector 62"/>
                <p:cNvCxnSpPr>
                  <a:endCxn id="59" idx="2"/>
                </p:cNvCxnSpPr>
                <p:nvPr/>
              </p:nvCxnSpPr>
              <p:spPr>
                <a:xfrm flipV="1">
                  <a:off x="3738928" y="2979013"/>
                  <a:ext cx="1248685" cy="5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4832797" y="2045205"/>
                  <a:ext cx="451584" cy="5846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6" idx="0"/>
                  <a:endCxn id="61" idx="2"/>
                </p:cNvCxnSpPr>
                <p:nvPr/>
              </p:nvCxnSpPr>
              <p:spPr>
                <a:xfrm flipV="1">
                  <a:off x="3253996" y="1805166"/>
                  <a:ext cx="664401" cy="7429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9" idx="4"/>
                  <a:endCxn id="58" idx="0"/>
                </p:cNvCxnSpPr>
                <p:nvPr/>
              </p:nvCxnSpPr>
              <p:spPr>
                <a:xfrm>
                  <a:off x="5444813" y="3436213"/>
                  <a:ext cx="0" cy="4916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8" idx="2"/>
                  <a:endCxn id="60" idx="6"/>
                </p:cNvCxnSpPr>
                <p:nvPr/>
              </p:nvCxnSpPr>
              <p:spPr>
                <a:xfrm flipH="1" flipV="1">
                  <a:off x="3700838" y="4357385"/>
                  <a:ext cx="1286775" cy="27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0" idx="0"/>
                  <a:endCxn id="56" idx="4"/>
                </p:cNvCxnSpPr>
                <p:nvPr/>
              </p:nvCxnSpPr>
              <p:spPr>
                <a:xfrm flipV="1">
                  <a:off x="3243638" y="3462474"/>
                  <a:ext cx="10358" cy="4377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1" idx="3"/>
                  <a:endCxn id="56" idx="7"/>
                </p:cNvCxnSpPr>
                <p:nvPr/>
              </p:nvCxnSpPr>
              <p:spPr>
                <a:xfrm flipH="1">
                  <a:off x="3577285" y="2128455"/>
                  <a:ext cx="475023" cy="5535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57" idx="1"/>
                </p:cNvCxnSpPr>
                <p:nvPr/>
              </p:nvCxnSpPr>
              <p:spPr>
                <a:xfrm>
                  <a:off x="3657875" y="3184774"/>
                  <a:ext cx="394433" cy="2415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57" idx="7"/>
                  <a:endCxn id="59" idx="3"/>
                </p:cNvCxnSpPr>
                <p:nvPr/>
              </p:nvCxnSpPr>
              <p:spPr>
                <a:xfrm flipV="1">
                  <a:off x="4698886" y="3302302"/>
                  <a:ext cx="422638" cy="1239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57" idx="5"/>
                </p:cNvCxnSpPr>
                <p:nvPr/>
              </p:nvCxnSpPr>
              <p:spPr>
                <a:xfrm>
                  <a:off x="4698886" y="4072870"/>
                  <a:ext cx="341112" cy="130462"/>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57" idx="2"/>
                </p:cNvCxnSpPr>
                <p:nvPr/>
              </p:nvCxnSpPr>
              <p:spPr>
                <a:xfrm flipV="1">
                  <a:off x="3607690" y="3749581"/>
                  <a:ext cx="310707" cy="396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sp>
          <p:nvSpPr>
            <p:cNvPr id="100" name="TextBox 99"/>
            <p:cNvSpPr txBox="1"/>
            <p:nvPr/>
          </p:nvSpPr>
          <p:spPr>
            <a:xfrm>
              <a:off x="9975912" y="4860912"/>
              <a:ext cx="713657" cy="338554"/>
            </a:xfrm>
            <a:prstGeom prst="rect">
              <a:avLst/>
            </a:prstGeom>
            <a:noFill/>
          </p:spPr>
          <p:txBody>
            <a:bodyPr wrap="none" rtlCol="0">
              <a:spAutoFit/>
            </a:bodyPr>
            <a:lstStyle/>
            <a:p>
              <a:pPr algn="ctr"/>
              <a:r>
                <a:rPr lang="pl-PL" sz="800" dirty="0" smtClean="0"/>
                <a:t>ANALIZA</a:t>
              </a:r>
            </a:p>
            <a:p>
              <a:pPr algn="ctr"/>
              <a:r>
                <a:rPr lang="pl-PL" sz="800" dirty="0" smtClean="0"/>
                <a:t>STRATEGICZ.</a:t>
              </a:r>
              <a:endParaRPr lang="en-US" sz="800" dirty="0"/>
            </a:p>
          </p:txBody>
        </p:sp>
        <p:sp>
          <p:nvSpPr>
            <p:cNvPr id="101" name="TextBox 100"/>
            <p:cNvSpPr txBox="1"/>
            <p:nvPr/>
          </p:nvSpPr>
          <p:spPr>
            <a:xfrm>
              <a:off x="10670466" y="5244950"/>
              <a:ext cx="595035" cy="338554"/>
            </a:xfrm>
            <a:prstGeom prst="rect">
              <a:avLst/>
            </a:prstGeom>
            <a:noFill/>
          </p:spPr>
          <p:txBody>
            <a:bodyPr wrap="none" rtlCol="0">
              <a:spAutoFit/>
            </a:bodyPr>
            <a:lstStyle/>
            <a:p>
              <a:pPr algn="ctr"/>
              <a:r>
                <a:rPr lang="pl-PL" sz="800" dirty="0" smtClean="0"/>
                <a:t>CYBER</a:t>
              </a:r>
            </a:p>
            <a:p>
              <a:pPr algn="ctr"/>
              <a:r>
                <a:rPr lang="pl-PL" sz="800" dirty="0" smtClean="0"/>
                <a:t>BEZPIECZ.</a:t>
              </a:r>
              <a:endParaRPr lang="en-US" sz="800" dirty="0"/>
            </a:p>
          </p:txBody>
        </p:sp>
        <p:sp>
          <p:nvSpPr>
            <p:cNvPr id="102" name="TextBox 101"/>
            <p:cNvSpPr txBox="1"/>
            <p:nvPr/>
          </p:nvSpPr>
          <p:spPr>
            <a:xfrm>
              <a:off x="9990665" y="5595260"/>
              <a:ext cx="660758" cy="338554"/>
            </a:xfrm>
            <a:prstGeom prst="rect">
              <a:avLst/>
            </a:prstGeom>
            <a:noFill/>
          </p:spPr>
          <p:txBody>
            <a:bodyPr wrap="none" rtlCol="0">
              <a:spAutoFit/>
            </a:bodyPr>
            <a:lstStyle/>
            <a:p>
              <a:pPr algn="ctr"/>
              <a:r>
                <a:rPr lang="pl-PL" sz="800" dirty="0" smtClean="0"/>
                <a:t>ANALIZA</a:t>
              </a:r>
            </a:p>
            <a:p>
              <a:pPr algn="ctr"/>
              <a:r>
                <a:rPr lang="pl-PL" sz="800" dirty="0" smtClean="0"/>
                <a:t>FUNKCJON.</a:t>
              </a:r>
              <a:endParaRPr lang="en-US" sz="800" dirty="0"/>
            </a:p>
          </p:txBody>
        </p:sp>
        <p:sp>
          <p:nvSpPr>
            <p:cNvPr id="103" name="TextBox 102"/>
            <p:cNvSpPr txBox="1"/>
            <p:nvPr/>
          </p:nvSpPr>
          <p:spPr>
            <a:xfrm>
              <a:off x="11250348" y="5632901"/>
              <a:ext cx="620683" cy="338554"/>
            </a:xfrm>
            <a:prstGeom prst="rect">
              <a:avLst/>
            </a:prstGeom>
            <a:noFill/>
          </p:spPr>
          <p:txBody>
            <a:bodyPr wrap="none" rtlCol="0">
              <a:spAutoFit/>
            </a:bodyPr>
            <a:lstStyle/>
            <a:p>
              <a:pPr algn="ctr"/>
              <a:r>
                <a:rPr lang="pl-PL" sz="800" dirty="0" smtClean="0"/>
                <a:t>ZBIERANIE</a:t>
              </a:r>
            </a:p>
            <a:p>
              <a:pPr algn="ctr"/>
              <a:r>
                <a:rPr lang="pl-PL" sz="800" dirty="0" smtClean="0"/>
                <a:t>DANYCH</a:t>
              </a:r>
              <a:endParaRPr lang="en-US" sz="800" dirty="0"/>
            </a:p>
          </p:txBody>
        </p:sp>
        <p:sp>
          <p:nvSpPr>
            <p:cNvPr id="104" name="TextBox 103"/>
            <p:cNvSpPr txBox="1"/>
            <p:nvPr/>
          </p:nvSpPr>
          <p:spPr>
            <a:xfrm>
              <a:off x="11219072" y="4881510"/>
              <a:ext cx="768160" cy="215444"/>
            </a:xfrm>
            <a:prstGeom prst="rect">
              <a:avLst/>
            </a:prstGeom>
            <a:noFill/>
          </p:spPr>
          <p:txBody>
            <a:bodyPr wrap="none" rtlCol="0">
              <a:spAutoFit/>
            </a:bodyPr>
            <a:lstStyle/>
            <a:p>
              <a:pPr algn="ctr"/>
              <a:r>
                <a:rPr lang="pl-PL" sz="800" dirty="0" smtClean="0"/>
                <a:t>ŚRODOWISKO</a:t>
              </a:r>
              <a:endParaRPr lang="en-US" sz="800" dirty="0"/>
            </a:p>
          </p:txBody>
        </p:sp>
        <p:sp>
          <p:nvSpPr>
            <p:cNvPr id="105" name="TextBox 104"/>
            <p:cNvSpPr txBox="1"/>
            <p:nvPr/>
          </p:nvSpPr>
          <p:spPr>
            <a:xfrm>
              <a:off x="10591118" y="4206864"/>
              <a:ext cx="753732" cy="215444"/>
            </a:xfrm>
            <a:prstGeom prst="rect">
              <a:avLst/>
            </a:prstGeom>
            <a:noFill/>
          </p:spPr>
          <p:txBody>
            <a:bodyPr wrap="none" rtlCol="0">
              <a:spAutoFit/>
            </a:bodyPr>
            <a:lstStyle/>
            <a:p>
              <a:pPr algn="ctr"/>
              <a:r>
                <a:rPr lang="pl-PL" sz="800" dirty="0" smtClean="0"/>
                <a:t>UDZIAŁÓWCY</a:t>
              </a:r>
              <a:endParaRPr lang="en-US" sz="800" dirty="0"/>
            </a:p>
          </p:txBody>
        </p:sp>
      </p:grpSp>
    </p:spTree>
    <p:extLst>
      <p:ext uri="{BB962C8B-B14F-4D97-AF65-F5344CB8AC3E}">
        <p14:creationId xmlns:p14="http://schemas.microsoft.com/office/powerpoint/2010/main" val="146469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500"/>
                                        <p:tgtEl>
                                          <p:spTgt spid="17"/>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500"/>
                                        <p:tgtEl>
                                          <p:spTgt spid="20"/>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500"/>
                                        <p:tgtEl>
                                          <p:spTgt spid="21"/>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500"/>
                                        <p:tgtEl>
                                          <p:spTgt spid="22"/>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500"/>
                                        <p:tgtEl>
                                          <p:spTgt spid="23"/>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500"/>
                                        <p:tgtEl>
                                          <p:spTgt spid="24"/>
                                        </p:tgtEl>
                                      </p:cBhvr>
                                    </p:animEffect>
                                  </p:childTnLst>
                                </p:cTn>
                              </p:par>
                            </p:childTnLst>
                          </p:cTn>
                        </p:par>
                        <p:par>
                          <p:cTn id="28" fill="hold">
                            <p:stCondLst>
                              <p:cond delay="9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500"/>
                                        <p:tgtEl>
                                          <p:spTgt spid="3"/>
                                        </p:tgtEl>
                                      </p:cBhvr>
                                    </p:animEffect>
                                  </p:childTnLst>
                                </p:cTn>
                              </p:par>
                            </p:childTnLst>
                          </p:cTn>
                        </p:par>
                        <p:par>
                          <p:cTn id="32" fill="hold">
                            <p:stCondLst>
                              <p:cond delay="10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500"/>
                                        <p:tgtEl>
                                          <p:spTgt spid="12"/>
                                        </p:tgtEl>
                                      </p:cBhvr>
                                    </p:animEffect>
                                  </p:childTnLst>
                                </p:cTn>
                              </p:par>
                            </p:childTnLst>
                          </p:cTn>
                        </p:par>
                        <p:par>
                          <p:cTn id="36" fill="hold">
                            <p:stCondLst>
                              <p:cond delay="12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12500"/>
                            </p:stCondLst>
                            <p:childTnLst>
                              <p:par>
                                <p:cTn id="41" presetID="10" presetClass="entr" presetSubtype="0" fill="hold"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rzałka: pagon 4">
            <a:extLst>
              <a:ext uri="{FF2B5EF4-FFF2-40B4-BE49-F238E27FC236}">
                <a16:creationId xmlns:a16="http://schemas.microsoft.com/office/drawing/2014/main" id="{E823242E-64B3-4D54-BBA9-83E5AF2053E7}"/>
              </a:ext>
            </a:extLst>
          </p:cNvPr>
          <p:cNvSpPr/>
          <p:nvPr/>
        </p:nvSpPr>
        <p:spPr>
          <a:xfrm>
            <a:off x="1456469" y="3114759"/>
            <a:ext cx="2541246" cy="8526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6" name="Strzałka: pagon 5">
            <a:extLst>
              <a:ext uri="{FF2B5EF4-FFF2-40B4-BE49-F238E27FC236}">
                <a16:creationId xmlns:a16="http://schemas.microsoft.com/office/drawing/2014/main" id="{79DDFDE0-969C-428E-A7EE-8043FC485BB6}"/>
              </a:ext>
            </a:extLst>
          </p:cNvPr>
          <p:cNvSpPr/>
          <p:nvPr/>
        </p:nvSpPr>
        <p:spPr>
          <a:xfrm>
            <a:off x="3678892" y="3114759"/>
            <a:ext cx="2541246" cy="8526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7" name="Strzałka: pagon 6">
            <a:extLst>
              <a:ext uri="{FF2B5EF4-FFF2-40B4-BE49-F238E27FC236}">
                <a16:creationId xmlns:a16="http://schemas.microsoft.com/office/drawing/2014/main" id="{133A1D79-E7E1-4FA4-B515-F39E891A206A}"/>
              </a:ext>
            </a:extLst>
          </p:cNvPr>
          <p:cNvSpPr/>
          <p:nvPr/>
        </p:nvSpPr>
        <p:spPr>
          <a:xfrm>
            <a:off x="6715674" y="3114759"/>
            <a:ext cx="2541246" cy="852692"/>
          </a:xfrm>
          <a:prstGeom prst="chevron">
            <a:avLst/>
          </a:prstGeom>
          <a:gradFill flip="none" rotWithShape="1">
            <a:gsLst>
              <a:gs pos="0">
                <a:srgbClr val="7030A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8" name="Strzałka: pagon 7">
            <a:extLst>
              <a:ext uri="{FF2B5EF4-FFF2-40B4-BE49-F238E27FC236}">
                <a16:creationId xmlns:a16="http://schemas.microsoft.com/office/drawing/2014/main" id="{D781D9DA-1793-4BD7-B210-6189A3162C5C}"/>
              </a:ext>
            </a:extLst>
          </p:cNvPr>
          <p:cNvSpPr/>
          <p:nvPr/>
        </p:nvSpPr>
        <p:spPr>
          <a:xfrm>
            <a:off x="8914722" y="3114759"/>
            <a:ext cx="2541246" cy="8526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9" name="Strzałka: pagon 8">
            <a:extLst>
              <a:ext uri="{FF2B5EF4-FFF2-40B4-BE49-F238E27FC236}">
                <a16:creationId xmlns:a16="http://schemas.microsoft.com/office/drawing/2014/main" id="{C9DEA92F-36C5-4A16-AD94-C5B1D0A63210}"/>
              </a:ext>
            </a:extLst>
          </p:cNvPr>
          <p:cNvSpPr/>
          <p:nvPr/>
        </p:nvSpPr>
        <p:spPr>
          <a:xfrm>
            <a:off x="5912535" y="3114759"/>
            <a:ext cx="581550" cy="852692"/>
          </a:xfrm>
          <a:prstGeom prst="chevron">
            <a:avLst>
              <a:gd name="adj" fmla="val 70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0" name="Strzałka: pagon 9">
            <a:extLst>
              <a:ext uri="{FF2B5EF4-FFF2-40B4-BE49-F238E27FC236}">
                <a16:creationId xmlns:a16="http://schemas.microsoft.com/office/drawing/2014/main" id="{9B3CA996-48AD-4018-8330-AF2F30C0A0B6}"/>
              </a:ext>
            </a:extLst>
          </p:cNvPr>
          <p:cNvSpPr/>
          <p:nvPr/>
        </p:nvSpPr>
        <p:spPr>
          <a:xfrm>
            <a:off x="6168717" y="3114759"/>
            <a:ext cx="581550" cy="852692"/>
          </a:xfrm>
          <a:prstGeom prst="chevron">
            <a:avLst>
              <a:gd name="adj" fmla="val 7032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1" name="Strzałka: pagon 10">
            <a:extLst>
              <a:ext uri="{FF2B5EF4-FFF2-40B4-BE49-F238E27FC236}">
                <a16:creationId xmlns:a16="http://schemas.microsoft.com/office/drawing/2014/main" id="{283A2887-6D27-4AEF-AA70-CB55C9660869}"/>
              </a:ext>
            </a:extLst>
          </p:cNvPr>
          <p:cNvSpPr/>
          <p:nvPr/>
        </p:nvSpPr>
        <p:spPr>
          <a:xfrm>
            <a:off x="6424899" y="3114759"/>
            <a:ext cx="581550" cy="852692"/>
          </a:xfrm>
          <a:prstGeom prst="chevron">
            <a:avLst>
              <a:gd name="adj" fmla="val 7032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6" name="Prostokąt 15">
            <a:extLst>
              <a:ext uri="{FF2B5EF4-FFF2-40B4-BE49-F238E27FC236}">
                <a16:creationId xmlns:a16="http://schemas.microsoft.com/office/drawing/2014/main" id="{9E2BE080-B327-4C07-876D-51E1F07F0AEA}"/>
              </a:ext>
            </a:extLst>
          </p:cNvPr>
          <p:cNvSpPr/>
          <p:nvPr/>
        </p:nvSpPr>
        <p:spPr>
          <a:xfrm>
            <a:off x="818429" y="2379113"/>
            <a:ext cx="2412071" cy="369332"/>
          </a:xfrm>
          <a:prstGeom prst="rect">
            <a:avLst/>
          </a:prstGeom>
        </p:spPr>
        <p:txBody>
          <a:bodyPr wrap="none">
            <a:spAutoFit/>
          </a:bodyPr>
          <a:lstStyle/>
          <a:p>
            <a:r>
              <a:rPr lang="pl-PL" dirty="0"/>
              <a:t>OBSERWACJA SŁABOŚCI</a:t>
            </a:r>
          </a:p>
        </p:txBody>
      </p:sp>
      <p:sp>
        <p:nvSpPr>
          <p:cNvPr id="18" name="Prostokąt 17">
            <a:extLst>
              <a:ext uri="{FF2B5EF4-FFF2-40B4-BE49-F238E27FC236}">
                <a16:creationId xmlns:a16="http://schemas.microsoft.com/office/drawing/2014/main" id="{CE66B57F-78CA-4F15-8FC4-E6433C2E7E1E}"/>
              </a:ext>
            </a:extLst>
          </p:cNvPr>
          <p:cNvSpPr/>
          <p:nvPr/>
        </p:nvSpPr>
        <p:spPr>
          <a:xfrm>
            <a:off x="2632114" y="2041539"/>
            <a:ext cx="2729080" cy="369332"/>
          </a:xfrm>
          <a:prstGeom prst="rect">
            <a:avLst/>
          </a:prstGeom>
        </p:spPr>
        <p:txBody>
          <a:bodyPr wrap="none">
            <a:spAutoFit/>
          </a:bodyPr>
          <a:lstStyle/>
          <a:p>
            <a:r>
              <a:rPr lang="pl-PL" dirty="0"/>
              <a:t>DOSTOSOWANIE NARZĘDZI</a:t>
            </a:r>
          </a:p>
        </p:txBody>
      </p:sp>
      <p:sp>
        <p:nvSpPr>
          <p:cNvPr id="19" name="Prostokąt 18">
            <a:extLst>
              <a:ext uri="{FF2B5EF4-FFF2-40B4-BE49-F238E27FC236}">
                <a16:creationId xmlns:a16="http://schemas.microsoft.com/office/drawing/2014/main" id="{DCF71031-81CF-4094-AE18-0E51EB01656D}"/>
              </a:ext>
            </a:extLst>
          </p:cNvPr>
          <p:cNvSpPr/>
          <p:nvPr/>
        </p:nvSpPr>
        <p:spPr>
          <a:xfrm>
            <a:off x="3952363" y="1703846"/>
            <a:ext cx="2288383" cy="369332"/>
          </a:xfrm>
          <a:prstGeom prst="rect">
            <a:avLst/>
          </a:prstGeom>
        </p:spPr>
        <p:txBody>
          <a:bodyPr wrap="none">
            <a:spAutoFit/>
          </a:bodyPr>
          <a:lstStyle/>
          <a:p>
            <a:r>
              <a:rPr lang="pl-PL" dirty="0"/>
              <a:t>ZASTAWIENIE PUŁAPKI</a:t>
            </a:r>
          </a:p>
        </p:txBody>
      </p:sp>
      <p:sp>
        <p:nvSpPr>
          <p:cNvPr id="20" name="Prostokąt 19">
            <a:extLst>
              <a:ext uri="{FF2B5EF4-FFF2-40B4-BE49-F238E27FC236}">
                <a16:creationId xmlns:a16="http://schemas.microsoft.com/office/drawing/2014/main" id="{1FABE176-A754-47F9-A859-A16AC050246B}"/>
              </a:ext>
            </a:extLst>
          </p:cNvPr>
          <p:cNvSpPr/>
          <p:nvPr/>
        </p:nvSpPr>
        <p:spPr>
          <a:xfrm>
            <a:off x="3931865" y="1403587"/>
            <a:ext cx="2558714" cy="369332"/>
          </a:xfrm>
          <a:prstGeom prst="rect">
            <a:avLst/>
          </a:prstGeom>
        </p:spPr>
        <p:txBody>
          <a:bodyPr wrap="none">
            <a:spAutoFit/>
          </a:bodyPr>
          <a:lstStyle/>
          <a:p>
            <a:r>
              <a:rPr lang="pl-PL" dirty="0"/>
              <a:t>URUCHOMIENIE PUŁAPKI</a:t>
            </a:r>
          </a:p>
        </p:txBody>
      </p:sp>
      <p:sp>
        <p:nvSpPr>
          <p:cNvPr id="21" name="Prostokąt 20">
            <a:extLst>
              <a:ext uri="{FF2B5EF4-FFF2-40B4-BE49-F238E27FC236}">
                <a16:creationId xmlns:a16="http://schemas.microsoft.com/office/drawing/2014/main" id="{69AEFE68-08D3-4FF7-ADED-975070988126}"/>
              </a:ext>
            </a:extLst>
          </p:cNvPr>
          <p:cNvSpPr/>
          <p:nvPr/>
        </p:nvSpPr>
        <p:spPr>
          <a:xfrm>
            <a:off x="3872505" y="1113533"/>
            <a:ext cx="2956835" cy="369332"/>
          </a:xfrm>
          <a:prstGeom prst="rect">
            <a:avLst/>
          </a:prstGeom>
        </p:spPr>
        <p:txBody>
          <a:bodyPr wrap="none">
            <a:spAutoFit/>
          </a:bodyPr>
          <a:lstStyle/>
          <a:p>
            <a:r>
              <a:rPr lang="pl-PL" dirty="0">
                <a:solidFill>
                  <a:srgbClr val="7030A0"/>
                </a:solidFill>
              </a:rPr>
              <a:t>ADAPTACJA DO ŚRODOWISKA</a:t>
            </a:r>
          </a:p>
        </p:txBody>
      </p:sp>
      <p:sp>
        <p:nvSpPr>
          <p:cNvPr id="22" name="Prostokąt 21">
            <a:extLst>
              <a:ext uri="{FF2B5EF4-FFF2-40B4-BE49-F238E27FC236}">
                <a16:creationId xmlns:a16="http://schemas.microsoft.com/office/drawing/2014/main" id="{A138C810-A063-44F1-9383-7AD8255C03BC}"/>
              </a:ext>
            </a:extLst>
          </p:cNvPr>
          <p:cNvSpPr/>
          <p:nvPr/>
        </p:nvSpPr>
        <p:spPr>
          <a:xfrm>
            <a:off x="6613739" y="2073178"/>
            <a:ext cx="2130840" cy="369332"/>
          </a:xfrm>
          <a:prstGeom prst="rect">
            <a:avLst/>
          </a:prstGeom>
        </p:spPr>
        <p:txBody>
          <a:bodyPr wrap="none">
            <a:spAutoFit/>
          </a:bodyPr>
          <a:lstStyle/>
          <a:p>
            <a:r>
              <a:rPr lang="pl-PL" dirty="0"/>
              <a:t>PRZEJĘCIE KONTROLI</a:t>
            </a:r>
          </a:p>
        </p:txBody>
      </p:sp>
      <p:sp>
        <p:nvSpPr>
          <p:cNvPr id="24" name="Prostokąt 23">
            <a:extLst>
              <a:ext uri="{FF2B5EF4-FFF2-40B4-BE49-F238E27FC236}">
                <a16:creationId xmlns:a16="http://schemas.microsoft.com/office/drawing/2014/main" id="{ED51F358-9DE2-4DE3-9164-3C8DC4A61090}"/>
              </a:ext>
            </a:extLst>
          </p:cNvPr>
          <p:cNvSpPr/>
          <p:nvPr/>
        </p:nvSpPr>
        <p:spPr>
          <a:xfrm>
            <a:off x="8241590" y="2442510"/>
            <a:ext cx="2762295" cy="369332"/>
          </a:xfrm>
          <a:prstGeom prst="rect">
            <a:avLst/>
          </a:prstGeom>
        </p:spPr>
        <p:txBody>
          <a:bodyPr wrap="none">
            <a:spAutoFit/>
          </a:bodyPr>
          <a:lstStyle/>
          <a:p>
            <a:r>
              <a:rPr lang="pl-PL" dirty="0"/>
              <a:t>WYKORZYSTANIE KONTROLI</a:t>
            </a:r>
          </a:p>
        </p:txBody>
      </p:sp>
      <p:cxnSp>
        <p:nvCxnSpPr>
          <p:cNvPr id="30" name="Łącznik prosty 29">
            <a:extLst>
              <a:ext uri="{FF2B5EF4-FFF2-40B4-BE49-F238E27FC236}">
                <a16:creationId xmlns:a16="http://schemas.microsoft.com/office/drawing/2014/main" id="{865D0F5D-7C81-4427-8B5E-D5B2D3E0354F}"/>
              </a:ext>
            </a:extLst>
          </p:cNvPr>
          <p:cNvCxnSpPr>
            <a:cxnSpLocks/>
          </p:cNvCxnSpPr>
          <p:nvPr/>
        </p:nvCxnSpPr>
        <p:spPr>
          <a:xfrm>
            <a:off x="6516310" y="1437863"/>
            <a:ext cx="0" cy="1643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Łącznik prosty 32">
            <a:extLst>
              <a:ext uri="{FF2B5EF4-FFF2-40B4-BE49-F238E27FC236}">
                <a16:creationId xmlns:a16="http://schemas.microsoft.com/office/drawing/2014/main" id="{D76E1F81-AA60-4A58-B032-8658DB3A9AD8}"/>
              </a:ext>
            </a:extLst>
          </p:cNvPr>
          <p:cNvCxnSpPr>
            <a:cxnSpLocks/>
          </p:cNvCxnSpPr>
          <p:nvPr/>
        </p:nvCxnSpPr>
        <p:spPr>
          <a:xfrm>
            <a:off x="6255960" y="1731868"/>
            <a:ext cx="0" cy="134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Łącznik prosty 34">
            <a:extLst>
              <a:ext uri="{FF2B5EF4-FFF2-40B4-BE49-F238E27FC236}">
                <a16:creationId xmlns:a16="http://schemas.microsoft.com/office/drawing/2014/main" id="{495E0F99-D11A-4C6D-941F-A6E838906761}"/>
              </a:ext>
            </a:extLst>
          </p:cNvPr>
          <p:cNvCxnSpPr>
            <a:cxnSpLocks/>
          </p:cNvCxnSpPr>
          <p:nvPr/>
        </p:nvCxnSpPr>
        <p:spPr>
          <a:xfrm>
            <a:off x="6001960" y="2021922"/>
            <a:ext cx="0" cy="105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Łącznik prosty 36">
            <a:extLst>
              <a:ext uri="{FF2B5EF4-FFF2-40B4-BE49-F238E27FC236}">
                <a16:creationId xmlns:a16="http://schemas.microsoft.com/office/drawing/2014/main" id="{A8B4A723-C19D-4CD1-903E-14A5A14DEC79}"/>
              </a:ext>
            </a:extLst>
          </p:cNvPr>
          <p:cNvCxnSpPr>
            <a:cxnSpLocks/>
          </p:cNvCxnSpPr>
          <p:nvPr/>
        </p:nvCxnSpPr>
        <p:spPr>
          <a:xfrm>
            <a:off x="5008185" y="2383872"/>
            <a:ext cx="0" cy="697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Łącznik prosty 38">
            <a:extLst>
              <a:ext uri="{FF2B5EF4-FFF2-40B4-BE49-F238E27FC236}">
                <a16:creationId xmlns:a16="http://schemas.microsoft.com/office/drawing/2014/main" id="{01A60C8F-3B64-41F6-A788-635D34740B71}"/>
              </a:ext>
            </a:extLst>
          </p:cNvPr>
          <p:cNvCxnSpPr>
            <a:cxnSpLocks/>
          </p:cNvCxnSpPr>
          <p:nvPr/>
        </p:nvCxnSpPr>
        <p:spPr>
          <a:xfrm>
            <a:off x="2760285" y="2709874"/>
            <a:ext cx="0" cy="37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Łącznik prosty 40">
            <a:extLst>
              <a:ext uri="{FF2B5EF4-FFF2-40B4-BE49-F238E27FC236}">
                <a16:creationId xmlns:a16="http://schemas.microsoft.com/office/drawing/2014/main" id="{5D8580B0-5B36-43DD-980B-C81D9908842C}"/>
              </a:ext>
            </a:extLst>
          </p:cNvPr>
          <p:cNvCxnSpPr>
            <a:cxnSpLocks/>
          </p:cNvCxnSpPr>
          <p:nvPr/>
        </p:nvCxnSpPr>
        <p:spPr>
          <a:xfrm>
            <a:off x="7090985" y="2415527"/>
            <a:ext cx="0" cy="665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Łącznik prosty 42">
            <a:extLst>
              <a:ext uri="{FF2B5EF4-FFF2-40B4-BE49-F238E27FC236}">
                <a16:creationId xmlns:a16="http://schemas.microsoft.com/office/drawing/2014/main" id="{5AE01DCD-4508-4825-8D44-1EB323523A8D}"/>
              </a:ext>
            </a:extLst>
          </p:cNvPr>
          <p:cNvCxnSpPr>
            <a:cxnSpLocks/>
          </p:cNvCxnSpPr>
          <p:nvPr/>
        </p:nvCxnSpPr>
        <p:spPr>
          <a:xfrm>
            <a:off x="9837360" y="2748445"/>
            <a:ext cx="0" cy="332917"/>
          </a:xfrm>
          <a:prstGeom prst="line">
            <a:avLst/>
          </a:prstGeom>
        </p:spPr>
        <p:style>
          <a:lnRef idx="1">
            <a:schemeClr val="accent1"/>
          </a:lnRef>
          <a:fillRef idx="0">
            <a:schemeClr val="accent1"/>
          </a:fillRef>
          <a:effectRef idx="0">
            <a:schemeClr val="accent1"/>
          </a:effectRef>
          <a:fontRef idx="minor">
            <a:schemeClr val="tx1"/>
          </a:fontRef>
        </p:style>
      </p:cxnSp>
      <p:sp>
        <p:nvSpPr>
          <p:cNvPr id="45" name="Prostokąt 44">
            <a:extLst>
              <a:ext uri="{FF2B5EF4-FFF2-40B4-BE49-F238E27FC236}">
                <a16:creationId xmlns:a16="http://schemas.microsoft.com/office/drawing/2014/main" id="{A13E0681-0A23-4155-AF9A-760C93DE534C}"/>
              </a:ext>
            </a:extLst>
          </p:cNvPr>
          <p:cNvSpPr/>
          <p:nvPr/>
        </p:nvSpPr>
        <p:spPr>
          <a:xfrm>
            <a:off x="740542" y="4413746"/>
            <a:ext cx="2461828" cy="369332"/>
          </a:xfrm>
          <a:prstGeom prst="rect">
            <a:avLst/>
          </a:prstGeom>
        </p:spPr>
        <p:txBody>
          <a:bodyPr wrap="none">
            <a:spAutoFit/>
          </a:bodyPr>
          <a:lstStyle/>
          <a:p>
            <a:r>
              <a:rPr lang="pl-PL" dirty="0">
                <a:solidFill>
                  <a:srgbClr val="FF0000"/>
                </a:solidFill>
              </a:rPr>
              <a:t>KTOŚ</a:t>
            </a:r>
            <a:r>
              <a:rPr lang="pl-PL" dirty="0"/>
              <a:t> ZA DUŻO UJAWNIŁ</a:t>
            </a:r>
          </a:p>
        </p:txBody>
      </p:sp>
      <p:sp>
        <p:nvSpPr>
          <p:cNvPr id="46" name="Prostokąt 45">
            <a:extLst>
              <a:ext uri="{FF2B5EF4-FFF2-40B4-BE49-F238E27FC236}">
                <a16:creationId xmlns:a16="http://schemas.microsoft.com/office/drawing/2014/main" id="{EFF87280-D1A1-4A1D-A092-935583EC6902}"/>
              </a:ext>
            </a:extLst>
          </p:cNvPr>
          <p:cNvSpPr/>
          <p:nvPr/>
        </p:nvSpPr>
        <p:spPr>
          <a:xfrm>
            <a:off x="1484797" y="4783078"/>
            <a:ext cx="4388189" cy="369332"/>
          </a:xfrm>
          <a:prstGeom prst="rect">
            <a:avLst/>
          </a:prstGeom>
        </p:spPr>
        <p:txBody>
          <a:bodyPr wrap="none">
            <a:spAutoFit/>
          </a:bodyPr>
          <a:lstStyle/>
          <a:p>
            <a:r>
              <a:rPr lang="pl-PL" dirty="0">
                <a:solidFill>
                  <a:srgbClr val="FF0000"/>
                </a:solidFill>
              </a:rPr>
              <a:t>KTOŚ</a:t>
            </a:r>
            <a:r>
              <a:rPr lang="pl-PL" dirty="0"/>
              <a:t> NIE ZAŁATAŁ LUB ŹLE SKONFIGUROWAŁ</a:t>
            </a:r>
          </a:p>
        </p:txBody>
      </p:sp>
      <p:sp>
        <p:nvSpPr>
          <p:cNvPr id="47" name="Prostokąt 46">
            <a:extLst>
              <a:ext uri="{FF2B5EF4-FFF2-40B4-BE49-F238E27FC236}">
                <a16:creationId xmlns:a16="http://schemas.microsoft.com/office/drawing/2014/main" id="{6757B649-ACE8-4230-BBB2-7AF392F8B98C}"/>
              </a:ext>
            </a:extLst>
          </p:cNvPr>
          <p:cNvSpPr/>
          <p:nvPr/>
        </p:nvSpPr>
        <p:spPr>
          <a:xfrm>
            <a:off x="3046641" y="5145934"/>
            <a:ext cx="3173497" cy="369332"/>
          </a:xfrm>
          <a:prstGeom prst="rect">
            <a:avLst/>
          </a:prstGeom>
        </p:spPr>
        <p:txBody>
          <a:bodyPr wrap="none">
            <a:spAutoFit/>
          </a:bodyPr>
          <a:lstStyle/>
          <a:p>
            <a:r>
              <a:rPr lang="pl-PL" dirty="0">
                <a:solidFill>
                  <a:srgbClr val="FF0000"/>
                </a:solidFill>
              </a:rPr>
              <a:t>KTOŚ </a:t>
            </a:r>
            <a:r>
              <a:rPr lang="pl-PL" dirty="0"/>
              <a:t>PRZECZYTAŁ WIADOMOŚĆ</a:t>
            </a:r>
          </a:p>
        </p:txBody>
      </p:sp>
      <p:sp>
        <p:nvSpPr>
          <p:cNvPr id="48" name="Prostokąt 47">
            <a:extLst>
              <a:ext uri="{FF2B5EF4-FFF2-40B4-BE49-F238E27FC236}">
                <a16:creationId xmlns:a16="http://schemas.microsoft.com/office/drawing/2014/main" id="{A233432D-2BFC-44F5-A9A4-17A2536208DD}"/>
              </a:ext>
            </a:extLst>
          </p:cNvPr>
          <p:cNvSpPr/>
          <p:nvPr/>
        </p:nvSpPr>
        <p:spPr>
          <a:xfrm>
            <a:off x="1118475" y="5467425"/>
            <a:ext cx="5420843" cy="369332"/>
          </a:xfrm>
          <a:prstGeom prst="rect">
            <a:avLst/>
          </a:prstGeom>
        </p:spPr>
        <p:txBody>
          <a:bodyPr wrap="none">
            <a:spAutoFit/>
          </a:bodyPr>
          <a:lstStyle/>
          <a:p>
            <a:r>
              <a:rPr lang="pl-PL" dirty="0">
                <a:solidFill>
                  <a:srgbClr val="FF0000"/>
                </a:solidFill>
              </a:rPr>
              <a:t>KTOŚ</a:t>
            </a:r>
            <a:r>
              <a:rPr lang="pl-PL" dirty="0"/>
              <a:t> ZAREAGOWAŁ (KLIKNĄŁ LINK LUB OTWORZYŁ PLIK)</a:t>
            </a:r>
          </a:p>
        </p:txBody>
      </p:sp>
      <p:sp>
        <p:nvSpPr>
          <p:cNvPr id="49" name="Prostokąt 48">
            <a:extLst>
              <a:ext uri="{FF2B5EF4-FFF2-40B4-BE49-F238E27FC236}">
                <a16:creationId xmlns:a16="http://schemas.microsoft.com/office/drawing/2014/main" id="{17101361-F4D6-4272-9730-94B5FB715D25}"/>
              </a:ext>
            </a:extLst>
          </p:cNvPr>
          <p:cNvSpPr/>
          <p:nvPr/>
        </p:nvSpPr>
        <p:spPr>
          <a:xfrm>
            <a:off x="543724" y="5881927"/>
            <a:ext cx="6907981" cy="369332"/>
          </a:xfrm>
          <a:prstGeom prst="rect">
            <a:avLst/>
          </a:prstGeom>
          <a:ln>
            <a:noFill/>
          </a:ln>
        </p:spPr>
        <p:txBody>
          <a:bodyPr wrap="none">
            <a:spAutoFit/>
          </a:bodyPr>
          <a:lstStyle/>
          <a:p>
            <a:r>
              <a:rPr lang="pl-PL" dirty="0">
                <a:solidFill>
                  <a:srgbClr val="FF0000"/>
                </a:solidFill>
              </a:rPr>
              <a:t>KTOŚ</a:t>
            </a:r>
            <a:r>
              <a:rPr lang="pl-PL" dirty="0">
                <a:solidFill>
                  <a:srgbClr val="7030A0"/>
                </a:solidFill>
              </a:rPr>
              <a:t> NIE ZAUWAŻYŁ </a:t>
            </a:r>
            <a:r>
              <a:rPr lang="pl-PL" dirty="0" smtClean="0">
                <a:solidFill>
                  <a:srgbClr val="7030A0"/>
                </a:solidFill>
              </a:rPr>
              <a:t>NIETYPOWEGO ZACHOWANIA </a:t>
            </a:r>
            <a:r>
              <a:rPr lang="pl-PL" dirty="0">
                <a:solidFill>
                  <a:srgbClr val="7030A0"/>
                </a:solidFill>
              </a:rPr>
              <a:t>SPRZĘTU I SYSTEMU</a:t>
            </a:r>
          </a:p>
        </p:txBody>
      </p:sp>
      <p:sp>
        <p:nvSpPr>
          <p:cNvPr id="50" name="Prostokąt 49">
            <a:extLst>
              <a:ext uri="{FF2B5EF4-FFF2-40B4-BE49-F238E27FC236}">
                <a16:creationId xmlns:a16="http://schemas.microsoft.com/office/drawing/2014/main" id="{1DBF1002-B3F4-4DEE-B827-1673295E16FB}"/>
              </a:ext>
            </a:extLst>
          </p:cNvPr>
          <p:cNvSpPr/>
          <p:nvPr/>
        </p:nvSpPr>
        <p:spPr>
          <a:xfrm>
            <a:off x="8520301" y="4372835"/>
            <a:ext cx="3101170" cy="369332"/>
          </a:xfrm>
          <a:prstGeom prst="rect">
            <a:avLst/>
          </a:prstGeom>
        </p:spPr>
        <p:txBody>
          <a:bodyPr wrap="none">
            <a:spAutoFit/>
          </a:bodyPr>
          <a:lstStyle/>
          <a:p>
            <a:r>
              <a:rPr lang="pl-PL" dirty="0">
                <a:solidFill>
                  <a:srgbClr val="FF0000"/>
                </a:solidFill>
              </a:rPr>
              <a:t>KTOŚ</a:t>
            </a:r>
            <a:r>
              <a:rPr lang="pl-PL" dirty="0"/>
              <a:t> NIE PRZEGLĄDAŁ LOGÓW</a:t>
            </a:r>
          </a:p>
        </p:txBody>
      </p:sp>
      <p:sp>
        <p:nvSpPr>
          <p:cNvPr id="51" name="Prostokąt 50">
            <a:extLst>
              <a:ext uri="{FF2B5EF4-FFF2-40B4-BE49-F238E27FC236}">
                <a16:creationId xmlns:a16="http://schemas.microsoft.com/office/drawing/2014/main" id="{E2B2A8E0-DD1B-4241-9DC0-8A9A91967204}"/>
              </a:ext>
            </a:extLst>
          </p:cNvPr>
          <p:cNvSpPr/>
          <p:nvPr/>
        </p:nvSpPr>
        <p:spPr>
          <a:xfrm>
            <a:off x="6880615" y="4703578"/>
            <a:ext cx="3260573" cy="369332"/>
          </a:xfrm>
          <a:prstGeom prst="rect">
            <a:avLst/>
          </a:prstGeom>
        </p:spPr>
        <p:txBody>
          <a:bodyPr wrap="none">
            <a:spAutoFit/>
          </a:bodyPr>
          <a:lstStyle/>
          <a:p>
            <a:r>
              <a:rPr lang="pl-PL" dirty="0">
                <a:solidFill>
                  <a:srgbClr val="FF0000"/>
                </a:solidFill>
              </a:rPr>
              <a:t>KTOŚ</a:t>
            </a:r>
            <a:r>
              <a:rPr lang="pl-PL" dirty="0"/>
              <a:t> NIE REAGOWAŁ NA ALERTY</a:t>
            </a:r>
          </a:p>
        </p:txBody>
      </p:sp>
      <p:cxnSp>
        <p:nvCxnSpPr>
          <p:cNvPr id="52" name="Łącznik prosty 51">
            <a:extLst>
              <a:ext uri="{FF2B5EF4-FFF2-40B4-BE49-F238E27FC236}">
                <a16:creationId xmlns:a16="http://schemas.microsoft.com/office/drawing/2014/main" id="{C56650E9-3AAB-4FEA-9B54-D0B1DE799642}"/>
              </a:ext>
            </a:extLst>
          </p:cNvPr>
          <p:cNvCxnSpPr>
            <a:cxnSpLocks/>
          </p:cNvCxnSpPr>
          <p:nvPr/>
        </p:nvCxnSpPr>
        <p:spPr>
          <a:xfrm flipH="1">
            <a:off x="6539318" y="4067267"/>
            <a:ext cx="29333" cy="181466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3" name="Łącznik prosty 52">
            <a:extLst>
              <a:ext uri="{FF2B5EF4-FFF2-40B4-BE49-F238E27FC236}">
                <a16:creationId xmlns:a16="http://schemas.microsoft.com/office/drawing/2014/main" id="{2AC66FF7-34B3-4E2E-BE13-D117143C5DA7}"/>
              </a:ext>
            </a:extLst>
          </p:cNvPr>
          <p:cNvCxnSpPr>
            <a:cxnSpLocks/>
          </p:cNvCxnSpPr>
          <p:nvPr/>
        </p:nvCxnSpPr>
        <p:spPr>
          <a:xfrm>
            <a:off x="6308301" y="4067267"/>
            <a:ext cx="0" cy="134949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4" name="Łącznik prosty 53">
            <a:extLst>
              <a:ext uri="{FF2B5EF4-FFF2-40B4-BE49-F238E27FC236}">
                <a16:creationId xmlns:a16="http://schemas.microsoft.com/office/drawing/2014/main" id="{2908A021-2910-4FAF-8342-EA936816A2BA}"/>
              </a:ext>
            </a:extLst>
          </p:cNvPr>
          <p:cNvCxnSpPr>
            <a:cxnSpLocks/>
          </p:cNvCxnSpPr>
          <p:nvPr/>
        </p:nvCxnSpPr>
        <p:spPr>
          <a:xfrm>
            <a:off x="6054301" y="4067267"/>
            <a:ext cx="0" cy="105944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5" name="Łącznik prosty 54">
            <a:extLst>
              <a:ext uri="{FF2B5EF4-FFF2-40B4-BE49-F238E27FC236}">
                <a16:creationId xmlns:a16="http://schemas.microsoft.com/office/drawing/2014/main" id="{47DFC685-BC1D-45EB-9B78-F74154F0F9A7}"/>
              </a:ext>
            </a:extLst>
          </p:cNvPr>
          <p:cNvCxnSpPr>
            <a:cxnSpLocks/>
          </p:cNvCxnSpPr>
          <p:nvPr/>
        </p:nvCxnSpPr>
        <p:spPr>
          <a:xfrm>
            <a:off x="5060526" y="4067267"/>
            <a:ext cx="0" cy="69749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6" name="Łącznik prosty 55">
            <a:extLst>
              <a:ext uri="{FF2B5EF4-FFF2-40B4-BE49-F238E27FC236}">
                <a16:creationId xmlns:a16="http://schemas.microsoft.com/office/drawing/2014/main" id="{BD7816E1-506F-47C4-BD1C-70BFCB11A095}"/>
              </a:ext>
            </a:extLst>
          </p:cNvPr>
          <p:cNvCxnSpPr>
            <a:cxnSpLocks/>
          </p:cNvCxnSpPr>
          <p:nvPr/>
        </p:nvCxnSpPr>
        <p:spPr>
          <a:xfrm>
            <a:off x="2812626" y="4067267"/>
            <a:ext cx="0" cy="371488"/>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7" name="Łącznik prosty 56">
            <a:extLst>
              <a:ext uri="{FF2B5EF4-FFF2-40B4-BE49-F238E27FC236}">
                <a16:creationId xmlns:a16="http://schemas.microsoft.com/office/drawing/2014/main" id="{D88E43A5-19E8-41B7-B3A9-2CB08D4BE7E3}"/>
              </a:ext>
            </a:extLst>
          </p:cNvPr>
          <p:cNvCxnSpPr>
            <a:cxnSpLocks/>
          </p:cNvCxnSpPr>
          <p:nvPr/>
        </p:nvCxnSpPr>
        <p:spPr>
          <a:xfrm>
            <a:off x="7143326" y="4067267"/>
            <a:ext cx="0" cy="66583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8" name="Łącznik prosty 57">
            <a:extLst>
              <a:ext uri="{FF2B5EF4-FFF2-40B4-BE49-F238E27FC236}">
                <a16:creationId xmlns:a16="http://schemas.microsoft.com/office/drawing/2014/main" id="{7B566929-390A-4386-AF57-25136003453A}"/>
              </a:ext>
            </a:extLst>
          </p:cNvPr>
          <p:cNvCxnSpPr>
            <a:cxnSpLocks/>
          </p:cNvCxnSpPr>
          <p:nvPr/>
        </p:nvCxnSpPr>
        <p:spPr>
          <a:xfrm>
            <a:off x="9889701" y="4067267"/>
            <a:ext cx="0" cy="33291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60" name="TextBox 17">
            <a:extLst>
              <a:ext uri="{FF2B5EF4-FFF2-40B4-BE49-F238E27FC236}">
                <a16:creationId xmlns:a16="http://schemas.microsoft.com/office/drawing/2014/main" id="{BFBE2305-65EA-4DD0-9AF9-00F5E9BAAED2}"/>
              </a:ext>
            </a:extLst>
          </p:cNvPr>
          <p:cNvSpPr txBox="1"/>
          <p:nvPr/>
        </p:nvSpPr>
        <p:spPr>
          <a:xfrm>
            <a:off x="1467080" y="279512"/>
            <a:ext cx="8222759" cy="523220"/>
          </a:xfrm>
          <a:prstGeom prst="rect">
            <a:avLst/>
          </a:prstGeom>
          <a:noFill/>
        </p:spPr>
        <p:txBody>
          <a:bodyPr wrap="square" rtlCol="0">
            <a:spAutoFit/>
          </a:bodyPr>
          <a:lstStyle/>
          <a:p>
            <a:pPr algn="ctr"/>
            <a:r>
              <a:rPr lang="pl-PL" sz="2800" dirty="0">
                <a:latin typeface="Segoe Print" panose="02000600000000000000" pitchFamily="2" charset="0"/>
              </a:rPr>
              <a:t>ŁAŃCUCH ZDARZEŃ </a:t>
            </a:r>
            <a:r>
              <a:rPr lang="pl-PL" sz="2800" dirty="0" smtClean="0">
                <a:latin typeface="Segoe Print" panose="02000600000000000000" pitchFamily="2" charset="0"/>
              </a:rPr>
              <a:t>PODCZAS ATAKU</a:t>
            </a:r>
            <a:endParaRPr lang="en-US" sz="2800" dirty="0">
              <a:latin typeface="Segoe Print" panose="02000600000000000000" pitchFamily="2" charset="0"/>
            </a:endParaRPr>
          </a:p>
        </p:txBody>
      </p:sp>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5968" y="83922"/>
            <a:ext cx="587829" cy="457200"/>
          </a:xfrm>
          <a:prstGeom prst="rect">
            <a:avLst/>
          </a:prstGeom>
        </p:spPr>
      </p:pic>
    </p:spTree>
    <p:extLst>
      <p:ext uri="{BB962C8B-B14F-4D97-AF65-F5344CB8AC3E}">
        <p14:creationId xmlns:p14="http://schemas.microsoft.com/office/powerpoint/2010/main" val="162261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10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10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1000"/>
                                        <p:tgtEl>
                                          <p:spTgt spid="5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10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fade">
                                      <p:cBhvr>
                                        <p:cTn id="89" dur="1000"/>
                                        <p:tgtEl>
                                          <p:spTgt spid="49"/>
                                        </p:tgtEl>
                                      </p:cBhvr>
                                    </p:animEffect>
                                  </p:childTnLst>
                                </p:cTn>
                              </p:par>
                              <p:par>
                                <p:cTn id="90" presetID="10"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500"/>
                                        <p:tgtEl>
                                          <p:spTgt spid="7"/>
                                        </p:tgtEl>
                                      </p:cBhvr>
                                    </p:animEffect>
                                  </p:childTnLst>
                                </p:cTn>
                              </p:par>
                              <p:par>
                                <p:cTn id="98" presetID="10" presetClass="entr" presetSubtype="0" fill="hold" nodeType="with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500"/>
                                        <p:tgtEl>
                                          <p:spTgt spid="4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1000"/>
                                        <p:tgtEl>
                                          <p:spTgt spid="51"/>
                                        </p:tgtEl>
                                      </p:cBhvr>
                                    </p:animEffect>
                                  </p:childTnLst>
                                </p:cTn>
                              </p:par>
                              <p:par>
                                <p:cTn id="108" presetID="10" presetClass="entr" presetSubtype="0" fill="hold" nodeType="with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500"/>
                                        <p:tgtEl>
                                          <p:spTgt spid="5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par>
                                <p:cTn id="116" presetID="10" presetClass="entr" presetSubtype="0" fill="hold"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fade">
                                      <p:cBhvr>
                                        <p:cTn id="118" dur="500"/>
                                        <p:tgtEl>
                                          <p:spTgt spid="4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fade">
                                      <p:cBhvr>
                                        <p:cTn id="121" dur="500"/>
                                        <p:tgtEl>
                                          <p:spTgt spid="8"/>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58"/>
                                        </p:tgtEl>
                                        <p:attrNameLst>
                                          <p:attrName>style.visibility</p:attrName>
                                        </p:attrNameLst>
                                      </p:cBhvr>
                                      <p:to>
                                        <p:strVal val="visible"/>
                                      </p:to>
                                    </p:set>
                                    <p:animEffect transition="in" filter="fade">
                                      <p:cBhvr>
                                        <p:cTn id="125" dur="1000"/>
                                        <p:tgtEl>
                                          <p:spTgt spid="58"/>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0"/>
                                        </p:tgtEl>
                                        <p:attrNameLst>
                                          <p:attrName>style.visibility</p:attrName>
                                        </p:attrNameLst>
                                      </p:cBhvr>
                                      <p:to>
                                        <p:strVal val="visible"/>
                                      </p:to>
                                    </p:set>
                                    <p:animEffect transition="in" filter="fade">
                                      <p:cBhvr>
                                        <p:cTn id="1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6" grpId="0"/>
      <p:bldP spid="18" grpId="0"/>
      <p:bldP spid="19" grpId="0"/>
      <p:bldP spid="20" grpId="0"/>
      <p:bldP spid="21" grpId="0"/>
      <p:bldP spid="22" grpId="0"/>
      <p:bldP spid="24" grpId="0"/>
      <p:bldP spid="45" grpId="0"/>
      <p:bldP spid="46" grpId="0"/>
      <p:bldP spid="47" grpId="0"/>
      <p:bldP spid="48" grpId="0"/>
      <p:bldP spid="49" grpId="0"/>
      <p:bldP spid="50"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34412" y="1206276"/>
            <a:ext cx="6754287" cy="584775"/>
            <a:chOff x="534412" y="1206276"/>
            <a:chExt cx="6754287" cy="584775"/>
          </a:xfrm>
        </p:grpSpPr>
        <p:sp>
          <p:nvSpPr>
            <p:cNvPr id="6" name="TextBox 5"/>
            <p:cNvSpPr txBox="1"/>
            <p:nvPr/>
          </p:nvSpPr>
          <p:spPr>
            <a:xfrm>
              <a:off x="534412" y="1206276"/>
              <a:ext cx="1049903" cy="584775"/>
            </a:xfrm>
            <a:prstGeom prst="rect">
              <a:avLst/>
            </a:prstGeom>
            <a:noFill/>
          </p:spPr>
          <p:txBody>
            <a:bodyPr wrap="none" rtlCol="0">
              <a:spAutoFit/>
            </a:bodyPr>
            <a:lstStyle/>
            <a:p>
              <a:r>
                <a:rPr lang="pl-PL" sz="3200" dirty="0">
                  <a:solidFill>
                    <a:schemeClr val="accent4">
                      <a:lumMod val="75000"/>
                    </a:schemeClr>
                  </a:solidFill>
                </a:rPr>
                <a:t>KTO?</a:t>
              </a:r>
              <a:endParaRPr lang="en-US" sz="3200" dirty="0">
                <a:solidFill>
                  <a:schemeClr val="accent4">
                    <a:lumMod val="75000"/>
                  </a:schemeClr>
                </a:solidFill>
              </a:endParaRPr>
            </a:p>
          </p:txBody>
        </p:sp>
        <p:sp>
          <p:nvSpPr>
            <p:cNvPr id="2" name="TextBox 1"/>
            <p:cNvSpPr txBox="1"/>
            <p:nvPr/>
          </p:nvSpPr>
          <p:spPr>
            <a:xfrm>
              <a:off x="2970722" y="1313997"/>
              <a:ext cx="4317977" cy="369332"/>
            </a:xfrm>
            <a:prstGeom prst="rect">
              <a:avLst/>
            </a:prstGeom>
            <a:noFill/>
          </p:spPr>
          <p:txBody>
            <a:bodyPr wrap="none" rtlCol="0">
              <a:spAutoFit/>
            </a:bodyPr>
            <a:lstStyle/>
            <a:p>
              <a:r>
                <a:rPr lang="pl-PL" dirty="0"/>
                <a:t>LUDZIE NA KAŻDYM SZCZEBLU ORGANIZACJI</a:t>
              </a:r>
              <a:endParaRPr lang="en-US" dirty="0"/>
            </a:p>
          </p:txBody>
        </p:sp>
      </p:grpSp>
      <p:grpSp>
        <p:nvGrpSpPr>
          <p:cNvPr id="12" name="Group 11"/>
          <p:cNvGrpSpPr/>
          <p:nvPr/>
        </p:nvGrpSpPr>
        <p:grpSpPr>
          <a:xfrm>
            <a:off x="534412" y="1952246"/>
            <a:ext cx="4892814" cy="584775"/>
            <a:chOff x="534412" y="1952246"/>
            <a:chExt cx="4892814" cy="584775"/>
          </a:xfrm>
        </p:grpSpPr>
        <p:sp>
          <p:nvSpPr>
            <p:cNvPr id="8" name="TextBox 7"/>
            <p:cNvSpPr txBox="1"/>
            <p:nvPr/>
          </p:nvSpPr>
          <p:spPr>
            <a:xfrm>
              <a:off x="534412" y="1952246"/>
              <a:ext cx="2175788" cy="584775"/>
            </a:xfrm>
            <a:prstGeom prst="rect">
              <a:avLst/>
            </a:prstGeom>
            <a:noFill/>
          </p:spPr>
          <p:txBody>
            <a:bodyPr wrap="none" rtlCol="0">
              <a:spAutoFit/>
            </a:bodyPr>
            <a:lstStyle/>
            <a:p>
              <a:r>
                <a:rPr lang="pl-PL" sz="3200" dirty="0">
                  <a:solidFill>
                    <a:schemeClr val="accent4">
                      <a:lumMod val="75000"/>
                    </a:schemeClr>
                  </a:solidFill>
                </a:rPr>
                <a:t>DLACZEGO?</a:t>
              </a:r>
              <a:endParaRPr lang="en-US" sz="3200" dirty="0">
                <a:solidFill>
                  <a:schemeClr val="accent4">
                    <a:lumMod val="75000"/>
                  </a:schemeClr>
                </a:solidFill>
              </a:endParaRPr>
            </a:p>
          </p:txBody>
        </p:sp>
        <p:sp>
          <p:nvSpPr>
            <p:cNvPr id="11" name="TextBox 10"/>
            <p:cNvSpPr txBox="1"/>
            <p:nvPr/>
          </p:nvSpPr>
          <p:spPr>
            <a:xfrm>
              <a:off x="2970720" y="2013284"/>
              <a:ext cx="2456506" cy="369332"/>
            </a:xfrm>
            <a:prstGeom prst="rect">
              <a:avLst/>
            </a:prstGeom>
            <a:noFill/>
          </p:spPr>
          <p:txBody>
            <a:bodyPr wrap="none" rtlCol="0">
              <a:spAutoFit/>
            </a:bodyPr>
            <a:lstStyle/>
            <a:p>
              <a:r>
                <a:rPr lang="pl-PL" dirty="0"/>
                <a:t>PECHOWA DWUNASTKA</a:t>
              </a:r>
              <a:endParaRPr lang="en-US" dirty="0"/>
            </a:p>
          </p:txBody>
        </p:sp>
      </p:grpSp>
      <p:grpSp>
        <p:nvGrpSpPr>
          <p:cNvPr id="17" name="Group 16"/>
          <p:cNvGrpSpPr/>
          <p:nvPr/>
        </p:nvGrpSpPr>
        <p:grpSpPr>
          <a:xfrm>
            <a:off x="534412" y="2698216"/>
            <a:ext cx="7576648" cy="584775"/>
            <a:chOff x="534412" y="2698216"/>
            <a:chExt cx="7576648" cy="584775"/>
          </a:xfrm>
        </p:grpSpPr>
        <p:sp>
          <p:nvSpPr>
            <p:cNvPr id="7" name="TextBox 6"/>
            <p:cNvSpPr txBox="1"/>
            <p:nvPr/>
          </p:nvSpPr>
          <p:spPr>
            <a:xfrm>
              <a:off x="534412" y="2698216"/>
              <a:ext cx="863954" cy="584775"/>
            </a:xfrm>
            <a:prstGeom prst="rect">
              <a:avLst/>
            </a:prstGeom>
            <a:noFill/>
          </p:spPr>
          <p:txBody>
            <a:bodyPr wrap="none" rtlCol="0">
              <a:spAutoFit/>
            </a:bodyPr>
            <a:lstStyle/>
            <a:p>
              <a:r>
                <a:rPr lang="pl-PL" sz="3200" dirty="0">
                  <a:solidFill>
                    <a:srgbClr val="7030A0"/>
                  </a:solidFill>
                </a:rPr>
                <a:t>CO?</a:t>
              </a:r>
              <a:endParaRPr lang="en-US" sz="3200" dirty="0">
                <a:solidFill>
                  <a:srgbClr val="7030A0"/>
                </a:solidFill>
              </a:endParaRPr>
            </a:p>
          </p:txBody>
        </p:sp>
        <p:sp>
          <p:nvSpPr>
            <p:cNvPr id="13" name="TextBox 12"/>
            <p:cNvSpPr txBox="1"/>
            <p:nvPr/>
          </p:nvSpPr>
          <p:spPr>
            <a:xfrm>
              <a:off x="2923806" y="2787633"/>
              <a:ext cx="5187254" cy="369332"/>
            </a:xfrm>
            <a:prstGeom prst="rect">
              <a:avLst/>
            </a:prstGeom>
            <a:noFill/>
          </p:spPr>
          <p:txBody>
            <a:bodyPr wrap="none" rtlCol="0">
              <a:spAutoFit/>
            </a:bodyPr>
            <a:lstStyle/>
            <a:p>
              <a:r>
                <a:rPr lang="pl-PL" dirty="0"/>
                <a:t>BŁĘDY PROWADZĄCE DO WYPADKÓW I INCYDENTÓW</a:t>
              </a:r>
              <a:endParaRPr lang="en-US" dirty="0"/>
            </a:p>
          </p:txBody>
        </p:sp>
      </p:grpSp>
      <p:grpSp>
        <p:nvGrpSpPr>
          <p:cNvPr id="19" name="Group 18"/>
          <p:cNvGrpSpPr/>
          <p:nvPr/>
        </p:nvGrpSpPr>
        <p:grpSpPr>
          <a:xfrm>
            <a:off x="534412" y="3444186"/>
            <a:ext cx="6500071" cy="584775"/>
            <a:chOff x="534412" y="3444186"/>
            <a:chExt cx="6500071" cy="584775"/>
          </a:xfrm>
        </p:grpSpPr>
        <p:sp>
          <p:nvSpPr>
            <p:cNvPr id="5" name="TextBox 4"/>
            <p:cNvSpPr txBox="1"/>
            <p:nvPr/>
          </p:nvSpPr>
          <p:spPr>
            <a:xfrm>
              <a:off x="534412" y="3444186"/>
              <a:ext cx="950325" cy="584775"/>
            </a:xfrm>
            <a:prstGeom prst="rect">
              <a:avLst/>
            </a:prstGeom>
            <a:noFill/>
          </p:spPr>
          <p:txBody>
            <a:bodyPr wrap="none" rtlCol="0">
              <a:spAutoFit/>
            </a:bodyPr>
            <a:lstStyle/>
            <a:p>
              <a:r>
                <a:rPr lang="pl-PL" sz="3200" dirty="0">
                  <a:solidFill>
                    <a:srgbClr val="7030A0"/>
                  </a:solidFill>
                </a:rPr>
                <a:t>JAK?</a:t>
              </a:r>
              <a:endParaRPr lang="en-US" sz="3200" dirty="0">
                <a:solidFill>
                  <a:srgbClr val="7030A0"/>
                </a:solidFill>
              </a:endParaRPr>
            </a:p>
          </p:txBody>
        </p:sp>
        <p:sp>
          <p:nvSpPr>
            <p:cNvPr id="14" name="TextBox 13"/>
            <p:cNvSpPr txBox="1"/>
            <p:nvPr/>
          </p:nvSpPr>
          <p:spPr>
            <a:xfrm>
              <a:off x="2923806" y="3524451"/>
              <a:ext cx="4110677" cy="369332"/>
            </a:xfrm>
            <a:prstGeom prst="rect">
              <a:avLst/>
            </a:prstGeom>
            <a:noFill/>
          </p:spPr>
          <p:txBody>
            <a:bodyPr wrap="none" rtlCol="0">
              <a:spAutoFit/>
            </a:bodyPr>
            <a:lstStyle/>
            <a:p>
              <a:r>
                <a:rPr lang="pl-PL" dirty="0"/>
                <a:t>SYSTEMATYCZNIE, POZORNIE BEZMYŚLNIE</a:t>
              </a:r>
              <a:endParaRPr lang="en-US" dirty="0"/>
            </a:p>
          </p:txBody>
        </p:sp>
      </p:grpSp>
      <p:grpSp>
        <p:nvGrpSpPr>
          <p:cNvPr id="21" name="Group 20"/>
          <p:cNvGrpSpPr/>
          <p:nvPr/>
        </p:nvGrpSpPr>
        <p:grpSpPr>
          <a:xfrm>
            <a:off x="534412" y="4190156"/>
            <a:ext cx="8267350" cy="584775"/>
            <a:chOff x="534412" y="4190156"/>
            <a:chExt cx="8267350" cy="584775"/>
          </a:xfrm>
        </p:grpSpPr>
        <p:sp>
          <p:nvSpPr>
            <p:cNvPr id="9" name="TextBox 8"/>
            <p:cNvSpPr txBox="1"/>
            <p:nvPr/>
          </p:nvSpPr>
          <p:spPr>
            <a:xfrm>
              <a:off x="534412" y="4190156"/>
              <a:ext cx="1380891" cy="584775"/>
            </a:xfrm>
            <a:prstGeom prst="rect">
              <a:avLst/>
            </a:prstGeom>
            <a:noFill/>
          </p:spPr>
          <p:txBody>
            <a:bodyPr wrap="none" rtlCol="0">
              <a:spAutoFit/>
            </a:bodyPr>
            <a:lstStyle/>
            <a:p>
              <a:r>
                <a:rPr lang="pl-PL" sz="3200" dirty="0">
                  <a:solidFill>
                    <a:srgbClr val="7030A0"/>
                  </a:solidFill>
                </a:rPr>
                <a:t>GDZIE?</a:t>
              </a:r>
              <a:endParaRPr lang="en-US" sz="3200" dirty="0">
                <a:solidFill>
                  <a:srgbClr val="7030A0"/>
                </a:solidFill>
              </a:endParaRPr>
            </a:p>
          </p:txBody>
        </p:sp>
        <p:sp>
          <p:nvSpPr>
            <p:cNvPr id="15" name="TextBox 14"/>
            <p:cNvSpPr txBox="1"/>
            <p:nvPr/>
          </p:nvSpPr>
          <p:spPr>
            <a:xfrm>
              <a:off x="2923806" y="4297877"/>
              <a:ext cx="5877956" cy="369332"/>
            </a:xfrm>
            <a:prstGeom prst="rect">
              <a:avLst/>
            </a:prstGeom>
            <a:noFill/>
          </p:spPr>
          <p:txBody>
            <a:bodyPr wrap="none" rtlCol="0">
              <a:spAutoFit/>
            </a:bodyPr>
            <a:lstStyle/>
            <a:p>
              <a:r>
                <a:rPr lang="pl-PL" dirty="0"/>
                <a:t>PRYWATNIE I SŁUŻBOWO – DOBRZE OPISANE W LOTNICTWIE</a:t>
              </a:r>
              <a:endParaRPr lang="en-US" dirty="0"/>
            </a:p>
          </p:txBody>
        </p:sp>
      </p:grpSp>
      <p:grpSp>
        <p:nvGrpSpPr>
          <p:cNvPr id="22" name="Group 21"/>
          <p:cNvGrpSpPr/>
          <p:nvPr/>
        </p:nvGrpSpPr>
        <p:grpSpPr>
          <a:xfrm>
            <a:off x="534412" y="4936127"/>
            <a:ext cx="6242913" cy="584775"/>
            <a:chOff x="534412" y="4936127"/>
            <a:chExt cx="6242913" cy="584775"/>
          </a:xfrm>
        </p:grpSpPr>
        <p:sp>
          <p:nvSpPr>
            <p:cNvPr id="10" name="TextBox 9"/>
            <p:cNvSpPr txBox="1"/>
            <p:nvPr/>
          </p:nvSpPr>
          <p:spPr>
            <a:xfrm>
              <a:off x="534412" y="4936127"/>
              <a:ext cx="1339021" cy="584775"/>
            </a:xfrm>
            <a:prstGeom prst="rect">
              <a:avLst/>
            </a:prstGeom>
            <a:noFill/>
          </p:spPr>
          <p:txBody>
            <a:bodyPr wrap="none" rtlCol="0">
              <a:spAutoFit/>
            </a:bodyPr>
            <a:lstStyle/>
            <a:p>
              <a:r>
                <a:rPr lang="pl-PL" sz="3200" dirty="0">
                  <a:solidFill>
                    <a:srgbClr val="7030A0"/>
                  </a:solidFill>
                </a:rPr>
                <a:t>KIEDY?</a:t>
              </a:r>
              <a:endParaRPr lang="en-US" sz="3200" dirty="0">
                <a:solidFill>
                  <a:srgbClr val="7030A0"/>
                </a:solidFill>
              </a:endParaRPr>
            </a:p>
          </p:txBody>
        </p:sp>
        <p:sp>
          <p:nvSpPr>
            <p:cNvPr id="16" name="TextBox 15"/>
            <p:cNvSpPr txBox="1"/>
            <p:nvPr/>
          </p:nvSpPr>
          <p:spPr>
            <a:xfrm>
              <a:off x="2942493" y="5071303"/>
              <a:ext cx="3834832" cy="369332"/>
            </a:xfrm>
            <a:prstGeom prst="rect">
              <a:avLst/>
            </a:prstGeom>
            <a:noFill/>
          </p:spPr>
          <p:txBody>
            <a:bodyPr wrap="none" rtlCol="0">
              <a:spAutoFit/>
            </a:bodyPr>
            <a:lstStyle/>
            <a:p>
              <a:r>
                <a:rPr lang="pl-PL" dirty="0"/>
                <a:t>ZAWSZE GDY </a:t>
              </a:r>
              <a:r>
                <a:rPr lang="pl-PL" u="sng" dirty="0"/>
                <a:t>POZA STREFĄ KOMFORTU</a:t>
              </a:r>
              <a:endParaRPr lang="en-US" u="sng" dirty="0"/>
            </a:p>
          </p:txBody>
        </p:sp>
      </p:grpSp>
      <p:sp>
        <p:nvSpPr>
          <p:cNvPr id="18" name="TextBox 17"/>
          <p:cNvSpPr txBox="1"/>
          <p:nvPr/>
        </p:nvSpPr>
        <p:spPr>
          <a:xfrm>
            <a:off x="1322158" y="282504"/>
            <a:ext cx="8222759" cy="523220"/>
          </a:xfrm>
          <a:prstGeom prst="rect">
            <a:avLst/>
          </a:prstGeom>
          <a:noFill/>
        </p:spPr>
        <p:txBody>
          <a:bodyPr wrap="square" rtlCol="0">
            <a:spAutoFit/>
          </a:bodyPr>
          <a:lstStyle/>
          <a:p>
            <a:pPr algn="ctr"/>
            <a:r>
              <a:rPr lang="pl-PL" sz="2800" dirty="0">
                <a:latin typeface="Segoe Print" panose="02000600000000000000" pitchFamily="2" charset="0"/>
              </a:rPr>
              <a:t>CZYNNIK LUDZKI</a:t>
            </a:r>
            <a:endParaRPr lang="en-US" sz="2800" dirty="0">
              <a:latin typeface="Segoe Print" panose="02000600000000000000" pitchFamily="2" charset="0"/>
            </a:endParaRPr>
          </a:p>
        </p:txBody>
      </p:sp>
      <p:sp>
        <p:nvSpPr>
          <p:cNvPr id="20" name="Prostokąt 19">
            <a:extLst>
              <a:ext uri="{FF2B5EF4-FFF2-40B4-BE49-F238E27FC236}">
                <a16:creationId xmlns:a16="http://schemas.microsoft.com/office/drawing/2014/main" id="{AA938B59-75FA-4D01-AE10-6885E133797A}"/>
              </a:ext>
            </a:extLst>
          </p:cNvPr>
          <p:cNvSpPr/>
          <p:nvPr/>
        </p:nvSpPr>
        <p:spPr>
          <a:xfrm>
            <a:off x="8212376" y="846795"/>
            <a:ext cx="3837397" cy="3046988"/>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algn="ctr"/>
            <a:r>
              <a:rPr lang="pl-PL" sz="2400" dirty="0"/>
              <a:t>PECHOWA DWUNASTKA</a:t>
            </a:r>
          </a:p>
          <a:p>
            <a:pPr marL="285750" indent="-285750">
              <a:buFont typeface="Wingdings" panose="05000000000000000000" pitchFamily="2" charset="2"/>
              <a:buChar char=""/>
            </a:pPr>
            <a:r>
              <a:rPr lang="pl-PL" sz="1400" dirty="0"/>
              <a:t>Brak komunikacji i konsultacji</a:t>
            </a:r>
          </a:p>
          <a:p>
            <a:pPr marL="285750" indent="-285750">
              <a:buFont typeface="Wingdings" panose="05000000000000000000" pitchFamily="2" charset="2"/>
              <a:buChar char=""/>
            </a:pPr>
            <a:r>
              <a:rPr lang="pl-PL" sz="1400" dirty="0"/>
              <a:t>Przecenianie siebie</a:t>
            </a:r>
          </a:p>
          <a:p>
            <a:pPr marL="285750" indent="-285750">
              <a:buFont typeface="Wingdings" panose="05000000000000000000" pitchFamily="2" charset="2"/>
              <a:buChar char=""/>
            </a:pPr>
            <a:r>
              <a:rPr lang="pl-PL" sz="1400" dirty="0"/>
              <a:t>Brak wiedzy niezbędnej do wykonania zadania</a:t>
            </a:r>
          </a:p>
          <a:p>
            <a:pPr marL="285750" indent="-285750">
              <a:buFont typeface="Wingdings" panose="05000000000000000000" pitchFamily="2" charset="2"/>
              <a:buChar char=""/>
            </a:pPr>
            <a:r>
              <a:rPr lang="pl-PL" sz="1400" dirty="0"/>
              <a:t>Roztargnienie i brak uwagi</a:t>
            </a:r>
          </a:p>
          <a:p>
            <a:pPr marL="285750" indent="-285750">
              <a:buFont typeface="Wingdings" panose="05000000000000000000" pitchFamily="2" charset="2"/>
              <a:buChar char=""/>
            </a:pPr>
            <a:r>
              <a:rPr lang="pl-PL" sz="1400" dirty="0"/>
              <a:t>Brak pracy zespołowej</a:t>
            </a:r>
          </a:p>
          <a:p>
            <a:pPr marL="285750" indent="-285750">
              <a:buFont typeface="Wingdings" panose="05000000000000000000" pitchFamily="2" charset="2"/>
              <a:buChar char=""/>
            </a:pPr>
            <a:r>
              <a:rPr lang="pl-PL" sz="1400" dirty="0"/>
              <a:t>Zmęczenie</a:t>
            </a:r>
          </a:p>
          <a:p>
            <a:pPr marL="285750" indent="-285750">
              <a:buFont typeface="Wingdings" panose="05000000000000000000" pitchFamily="2" charset="2"/>
              <a:buChar char=""/>
            </a:pPr>
            <a:r>
              <a:rPr lang="pl-PL" sz="1400" dirty="0"/>
              <a:t>Brak zasobów</a:t>
            </a:r>
          </a:p>
          <a:p>
            <a:pPr marL="285750" indent="-285750">
              <a:buFont typeface="Wingdings" panose="05000000000000000000" pitchFamily="2" charset="2"/>
              <a:buChar char=""/>
            </a:pPr>
            <a:r>
              <a:rPr lang="pl-PL" sz="1400" dirty="0"/>
              <a:t>Presja</a:t>
            </a:r>
          </a:p>
          <a:p>
            <a:pPr marL="285750" indent="-285750">
              <a:buFont typeface="Wingdings" panose="05000000000000000000" pitchFamily="2" charset="2"/>
              <a:buChar char=""/>
            </a:pPr>
            <a:r>
              <a:rPr lang="pl-PL" sz="1400" dirty="0"/>
              <a:t>Brak zaangażowania</a:t>
            </a:r>
          </a:p>
          <a:p>
            <a:pPr marL="285750" indent="-285750">
              <a:buFont typeface="Wingdings" panose="05000000000000000000" pitchFamily="2" charset="2"/>
              <a:buChar char=""/>
            </a:pPr>
            <a:r>
              <a:rPr lang="pl-PL" sz="1400" dirty="0"/>
              <a:t>Stres</a:t>
            </a:r>
          </a:p>
          <a:p>
            <a:pPr marL="285750" indent="-285750">
              <a:buFont typeface="Wingdings" panose="05000000000000000000" pitchFamily="2" charset="2"/>
              <a:buChar char=""/>
            </a:pPr>
            <a:r>
              <a:rPr lang="pl-PL" sz="1400" dirty="0"/>
              <a:t>Brak świadomości kontekstu</a:t>
            </a:r>
          </a:p>
          <a:p>
            <a:pPr marL="285750" indent="-285750">
              <a:buFont typeface="Wingdings" panose="05000000000000000000" pitchFamily="2" charset="2"/>
              <a:buChar char=""/>
            </a:pPr>
            <a:r>
              <a:rPr lang="pl-PL" sz="1400" dirty="0"/>
              <a:t>Brak lub błędne wdrożenie norm</a:t>
            </a:r>
          </a:p>
        </p:txBody>
      </p:sp>
      <p:grpSp>
        <p:nvGrpSpPr>
          <p:cNvPr id="26" name="Group 25"/>
          <p:cNvGrpSpPr/>
          <p:nvPr/>
        </p:nvGrpSpPr>
        <p:grpSpPr>
          <a:xfrm>
            <a:off x="8597900" y="4028961"/>
            <a:ext cx="3721100" cy="2683042"/>
            <a:chOff x="8597900" y="4028961"/>
            <a:chExt cx="3721100" cy="2683042"/>
          </a:xfrm>
        </p:grpSpPr>
        <p:sp>
          <p:nvSpPr>
            <p:cNvPr id="4" name="Rectangle 3"/>
            <p:cNvSpPr/>
            <p:nvPr/>
          </p:nvSpPr>
          <p:spPr>
            <a:xfrm>
              <a:off x="8597900" y="6373449"/>
              <a:ext cx="3721100" cy="338554"/>
            </a:xfrm>
            <a:prstGeom prst="rect">
              <a:avLst/>
            </a:prstGeom>
          </p:spPr>
          <p:txBody>
            <a:bodyPr wrap="square">
              <a:spAutoFit/>
            </a:bodyPr>
            <a:lstStyle/>
            <a:p>
              <a:r>
                <a:rPr lang="en-US" sz="800" dirty="0">
                  <a:hlinkClick r:id="rId2"/>
                </a:rPr>
                <a:t>https://www.faa.gov/regulations_policies/handbooks_manuals/aircraft/media/amt_general_handbook.pdf</a:t>
              </a:r>
              <a:r>
                <a:rPr lang="pl-PL" sz="800" dirty="0" smtClean="0"/>
                <a:t> </a:t>
              </a:r>
              <a:endParaRPr lang="en-US" sz="800" dirty="0"/>
            </a:p>
          </p:txBody>
        </p:sp>
        <p:pic>
          <p:nvPicPr>
            <p:cNvPr id="23" name="Picture 22"/>
            <p:cNvPicPr>
              <a:picLocks noChangeAspect="1"/>
            </p:cNvPicPr>
            <p:nvPr/>
          </p:nvPicPr>
          <p:blipFill>
            <a:blip r:embed="rId3"/>
            <a:stretch>
              <a:fillRect/>
            </a:stretch>
          </p:blipFill>
          <p:spPr>
            <a:xfrm>
              <a:off x="8852353" y="4028961"/>
              <a:ext cx="1606097" cy="2085359"/>
            </a:xfrm>
            <a:prstGeom prst="rect">
              <a:avLst/>
            </a:prstGeom>
          </p:spPr>
        </p:pic>
        <p:pic>
          <p:nvPicPr>
            <p:cNvPr id="24" name="Picture 23"/>
            <p:cNvPicPr>
              <a:picLocks noChangeAspect="1"/>
            </p:cNvPicPr>
            <p:nvPr/>
          </p:nvPicPr>
          <p:blipFill>
            <a:blip r:embed="rId4"/>
            <a:stretch>
              <a:fillRect/>
            </a:stretch>
          </p:blipFill>
          <p:spPr>
            <a:xfrm>
              <a:off x="10458450" y="4028961"/>
              <a:ext cx="1599727" cy="2085359"/>
            </a:xfrm>
            <a:prstGeom prst="rect">
              <a:avLst/>
            </a:prstGeom>
          </p:spPr>
        </p:pic>
      </p:gr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00977" y="86914"/>
            <a:ext cx="457200" cy="457200"/>
          </a:xfrm>
          <a:prstGeom prst="rect">
            <a:avLst/>
          </a:prstGeom>
        </p:spPr>
      </p:pic>
    </p:spTree>
    <p:extLst>
      <p:ext uri="{BB962C8B-B14F-4D97-AF65-F5344CB8AC3E}">
        <p14:creationId xmlns:p14="http://schemas.microsoft.com/office/powerpoint/2010/main" val="359412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rzałka: pagon 4">
            <a:extLst>
              <a:ext uri="{FF2B5EF4-FFF2-40B4-BE49-F238E27FC236}">
                <a16:creationId xmlns:a16="http://schemas.microsoft.com/office/drawing/2014/main" id="{E823242E-64B3-4D54-BBA9-83E5AF2053E7}"/>
              </a:ext>
            </a:extLst>
          </p:cNvPr>
          <p:cNvSpPr/>
          <p:nvPr/>
        </p:nvSpPr>
        <p:spPr>
          <a:xfrm>
            <a:off x="1456469" y="3114759"/>
            <a:ext cx="2541246" cy="8526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5" name="Strzałka: pagon 5">
            <a:extLst>
              <a:ext uri="{FF2B5EF4-FFF2-40B4-BE49-F238E27FC236}">
                <a16:creationId xmlns:a16="http://schemas.microsoft.com/office/drawing/2014/main" id="{79DDFDE0-969C-428E-A7EE-8043FC485BB6}"/>
              </a:ext>
            </a:extLst>
          </p:cNvPr>
          <p:cNvSpPr/>
          <p:nvPr/>
        </p:nvSpPr>
        <p:spPr>
          <a:xfrm>
            <a:off x="3678892" y="3114759"/>
            <a:ext cx="2541246" cy="8526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6" name="Strzałka: pagon 6">
            <a:extLst>
              <a:ext uri="{FF2B5EF4-FFF2-40B4-BE49-F238E27FC236}">
                <a16:creationId xmlns:a16="http://schemas.microsoft.com/office/drawing/2014/main" id="{133A1D79-E7E1-4FA4-B515-F39E891A206A}"/>
              </a:ext>
            </a:extLst>
          </p:cNvPr>
          <p:cNvSpPr/>
          <p:nvPr/>
        </p:nvSpPr>
        <p:spPr>
          <a:xfrm>
            <a:off x="6715674" y="3114759"/>
            <a:ext cx="2541246" cy="852692"/>
          </a:xfrm>
          <a:prstGeom prst="chevron">
            <a:avLst/>
          </a:prstGeom>
          <a:gradFill flip="none" rotWithShape="1">
            <a:gsLst>
              <a:gs pos="0">
                <a:srgbClr val="7030A0"/>
              </a:gs>
              <a:gs pos="100000">
                <a:srgbClr val="0070C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7" name="Strzałka: pagon 7">
            <a:extLst>
              <a:ext uri="{FF2B5EF4-FFF2-40B4-BE49-F238E27FC236}">
                <a16:creationId xmlns:a16="http://schemas.microsoft.com/office/drawing/2014/main" id="{D781D9DA-1793-4BD7-B210-6189A3162C5C}"/>
              </a:ext>
            </a:extLst>
          </p:cNvPr>
          <p:cNvSpPr/>
          <p:nvPr/>
        </p:nvSpPr>
        <p:spPr>
          <a:xfrm>
            <a:off x="8914722" y="3114759"/>
            <a:ext cx="2541246" cy="8526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8" name="Strzałka: pagon 8">
            <a:extLst>
              <a:ext uri="{FF2B5EF4-FFF2-40B4-BE49-F238E27FC236}">
                <a16:creationId xmlns:a16="http://schemas.microsoft.com/office/drawing/2014/main" id="{C9DEA92F-36C5-4A16-AD94-C5B1D0A63210}"/>
              </a:ext>
            </a:extLst>
          </p:cNvPr>
          <p:cNvSpPr/>
          <p:nvPr/>
        </p:nvSpPr>
        <p:spPr>
          <a:xfrm>
            <a:off x="5912535" y="3114759"/>
            <a:ext cx="581550" cy="852692"/>
          </a:xfrm>
          <a:prstGeom prst="chevron">
            <a:avLst>
              <a:gd name="adj" fmla="val 70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9" name="Strzałka: pagon 9">
            <a:extLst>
              <a:ext uri="{FF2B5EF4-FFF2-40B4-BE49-F238E27FC236}">
                <a16:creationId xmlns:a16="http://schemas.microsoft.com/office/drawing/2014/main" id="{9B3CA996-48AD-4018-8330-AF2F30C0A0B6}"/>
              </a:ext>
            </a:extLst>
          </p:cNvPr>
          <p:cNvSpPr/>
          <p:nvPr/>
        </p:nvSpPr>
        <p:spPr>
          <a:xfrm>
            <a:off x="6168717" y="3114759"/>
            <a:ext cx="581550" cy="852692"/>
          </a:xfrm>
          <a:prstGeom prst="chevron">
            <a:avLst>
              <a:gd name="adj" fmla="val 7032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0" name="Strzałka: pagon 10">
            <a:extLst>
              <a:ext uri="{FF2B5EF4-FFF2-40B4-BE49-F238E27FC236}">
                <a16:creationId xmlns:a16="http://schemas.microsoft.com/office/drawing/2014/main" id="{283A2887-6D27-4AEF-AA70-CB55C9660869}"/>
              </a:ext>
            </a:extLst>
          </p:cNvPr>
          <p:cNvSpPr/>
          <p:nvPr/>
        </p:nvSpPr>
        <p:spPr>
          <a:xfrm>
            <a:off x="6424899" y="3114759"/>
            <a:ext cx="581550" cy="852692"/>
          </a:xfrm>
          <a:prstGeom prst="chevron">
            <a:avLst>
              <a:gd name="adj" fmla="val 7032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1" name="Prostokąt 15">
            <a:extLst>
              <a:ext uri="{FF2B5EF4-FFF2-40B4-BE49-F238E27FC236}">
                <a16:creationId xmlns:a16="http://schemas.microsoft.com/office/drawing/2014/main" id="{9E2BE080-B327-4C07-876D-51E1F07F0AEA}"/>
              </a:ext>
            </a:extLst>
          </p:cNvPr>
          <p:cNvSpPr/>
          <p:nvPr/>
        </p:nvSpPr>
        <p:spPr>
          <a:xfrm>
            <a:off x="818429" y="2379113"/>
            <a:ext cx="2412071" cy="369332"/>
          </a:xfrm>
          <a:prstGeom prst="rect">
            <a:avLst/>
          </a:prstGeom>
        </p:spPr>
        <p:txBody>
          <a:bodyPr wrap="none">
            <a:spAutoFit/>
          </a:bodyPr>
          <a:lstStyle/>
          <a:p>
            <a:r>
              <a:rPr lang="pl-PL" dirty="0"/>
              <a:t>OBSERWACJA SŁABOŚCI</a:t>
            </a:r>
          </a:p>
        </p:txBody>
      </p:sp>
      <p:sp>
        <p:nvSpPr>
          <p:cNvPr id="12" name="Prostokąt 17">
            <a:extLst>
              <a:ext uri="{FF2B5EF4-FFF2-40B4-BE49-F238E27FC236}">
                <a16:creationId xmlns:a16="http://schemas.microsoft.com/office/drawing/2014/main" id="{CE66B57F-78CA-4F15-8FC4-E6433C2E7E1E}"/>
              </a:ext>
            </a:extLst>
          </p:cNvPr>
          <p:cNvSpPr/>
          <p:nvPr/>
        </p:nvSpPr>
        <p:spPr>
          <a:xfrm>
            <a:off x="2632114" y="2041539"/>
            <a:ext cx="2729080" cy="369332"/>
          </a:xfrm>
          <a:prstGeom prst="rect">
            <a:avLst/>
          </a:prstGeom>
        </p:spPr>
        <p:txBody>
          <a:bodyPr wrap="none">
            <a:spAutoFit/>
          </a:bodyPr>
          <a:lstStyle/>
          <a:p>
            <a:r>
              <a:rPr lang="pl-PL" dirty="0"/>
              <a:t>DOSTOSOWANIE NARZĘDZI</a:t>
            </a:r>
          </a:p>
        </p:txBody>
      </p:sp>
      <p:sp>
        <p:nvSpPr>
          <p:cNvPr id="13" name="Prostokąt 18">
            <a:extLst>
              <a:ext uri="{FF2B5EF4-FFF2-40B4-BE49-F238E27FC236}">
                <a16:creationId xmlns:a16="http://schemas.microsoft.com/office/drawing/2014/main" id="{DCF71031-81CF-4094-AE18-0E51EB01656D}"/>
              </a:ext>
            </a:extLst>
          </p:cNvPr>
          <p:cNvSpPr/>
          <p:nvPr/>
        </p:nvSpPr>
        <p:spPr>
          <a:xfrm>
            <a:off x="3952363" y="1703846"/>
            <a:ext cx="2288383" cy="369332"/>
          </a:xfrm>
          <a:prstGeom prst="rect">
            <a:avLst/>
          </a:prstGeom>
        </p:spPr>
        <p:txBody>
          <a:bodyPr wrap="none">
            <a:spAutoFit/>
          </a:bodyPr>
          <a:lstStyle/>
          <a:p>
            <a:r>
              <a:rPr lang="pl-PL" dirty="0"/>
              <a:t>ZASTAWIENIE PUŁAPKI</a:t>
            </a:r>
          </a:p>
        </p:txBody>
      </p:sp>
      <p:sp>
        <p:nvSpPr>
          <p:cNvPr id="14" name="Prostokąt 19">
            <a:extLst>
              <a:ext uri="{FF2B5EF4-FFF2-40B4-BE49-F238E27FC236}">
                <a16:creationId xmlns:a16="http://schemas.microsoft.com/office/drawing/2014/main" id="{1FABE176-A754-47F9-A859-A16AC050246B}"/>
              </a:ext>
            </a:extLst>
          </p:cNvPr>
          <p:cNvSpPr/>
          <p:nvPr/>
        </p:nvSpPr>
        <p:spPr>
          <a:xfrm>
            <a:off x="3931865" y="1403587"/>
            <a:ext cx="2558714" cy="369332"/>
          </a:xfrm>
          <a:prstGeom prst="rect">
            <a:avLst/>
          </a:prstGeom>
        </p:spPr>
        <p:txBody>
          <a:bodyPr wrap="none">
            <a:spAutoFit/>
          </a:bodyPr>
          <a:lstStyle/>
          <a:p>
            <a:r>
              <a:rPr lang="pl-PL" dirty="0"/>
              <a:t>URUCHOMIENIE PUŁAPKI</a:t>
            </a:r>
          </a:p>
        </p:txBody>
      </p:sp>
      <p:sp>
        <p:nvSpPr>
          <p:cNvPr id="15" name="Prostokąt 20">
            <a:extLst>
              <a:ext uri="{FF2B5EF4-FFF2-40B4-BE49-F238E27FC236}">
                <a16:creationId xmlns:a16="http://schemas.microsoft.com/office/drawing/2014/main" id="{69AEFE68-08D3-4FF7-ADED-975070988126}"/>
              </a:ext>
            </a:extLst>
          </p:cNvPr>
          <p:cNvSpPr/>
          <p:nvPr/>
        </p:nvSpPr>
        <p:spPr>
          <a:xfrm>
            <a:off x="3872505" y="1113533"/>
            <a:ext cx="2956835" cy="369332"/>
          </a:xfrm>
          <a:prstGeom prst="rect">
            <a:avLst/>
          </a:prstGeom>
        </p:spPr>
        <p:txBody>
          <a:bodyPr wrap="none">
            <a:spAutoFit/>
          </a:bodyPr>
          <a:lstStyle/>
          <a:p>
            <a:r>
              <a:rPr lang="pl-PL" dirty="0">
                <a:solidFill>
                  <a:srgbClr val="7030A0"/>
                </a:solidFill>
              </a:rPr>
              <a:t>ADAPTACJA DO ŚRODOWISKA</a:t>
            </a:r>
          </a:p>
        </p:txBody>
      </p:sp>
      <p:sp>
        <p:nvSpPr>
          <p:cNvPr id="16" name="Prostokąt 21">
            <a:extLst>
              <a:ext uri="{FF2B5EF4-FFF2-40B4-BE49-F238E27FC236}">
                <a16:creationId xmlns:a16="http://schemas.microsoft.com/office/drawing/2014/main" id="{A138C810-A063-44F1-9383-7AD8255C03BC}"/>
              </a:ext>
            </a:extLst>
          </p:cNvPr>
          <p:cNvSpPr/>
          <p:nvPr/>
        </p:nvSpPr>
        <p:spPr>
          <a:xfrm>
            <a:off x="6613739" y="2073178"/>
            <a:ext cx="2130840" cy="369332"/>
          </a:xfrm>
          <a:prstGeom prst="rect">
            <a:avLst/>
          </a:prstGeom>
        </p:spPr>
        <p:txBody>
          <a:bodyPr wrap="none">
            <a:spAutoFit/>
          </a:bodyPr>
          <a:lstStyle/>
          <a:p>
            <a:r>
              <a:rPr lang="pl-PL" dirty="0"/>
              <a:t>PRZEJĘCIE KONTROLI</a:t>
            </a:r>
          </a:p>
        </p:txBody>
      </p:sp>
      <p:sp>
        <p:nvSpPr>
          <p:cNvPr id="17" name="Prostokąt 23">
            <a:extLst>
              <a:ext uri="{FF2B5EF4-FFF2-40B4-BE49-F238E27FC236}">
                <a16:creationId xmlns:a16="http://schemas.microsoft.com/office/drawing/2014/main" id="{ED51F358-9DE2-4DE3-9164-3C8DC4A61090}"/>
              </a:ext>
            </a:extLst>
          </p:cNvPr>
          <p:cNvSpPr/>
          <p:nvPr/>
        </p:nvSpPr>
        <p:spPr>
          <a:xfrm>
            <a:off x="8241590" y="2442510"/>
            <a:ext cx="2762295" cy="369332"/>
          </a:xfrm>
          <a:prstGeom prst="rect">
            <a:avLst/>
          </a:prstGeom>
        </p:spPr>
        <p:txBody>
          <a:bodyPr wrap="none">
            <a:spAutoFit/>
          </a:bodyPr>
          <a:lstStyle/>
          <a:p>
            <a:r>
              <a:rPr lang="pl-PL" dirty="0"/>
              <a:t>WYKORZYSTANIE KONTROLI</a:t>
            </a:r>
          </a:p>
        </p:txBody>
      </p:sp>
      <p:cxnSp>
        <p:nvCxnSpPr>
          <p:cNvPr id="18" name="Łącznik prosty 29">
            <a:extLst>
              <a:ext uri="{FF2B5EF4-FFF2-40B4-BE49-F238E27FC236}">
                <a16:creationId xmlns:a16="http://schemas.microsoft.com/office/drawing/2014/main" id="{865D0F5D-7C81-4427-8B5E-D5B2D3E0354F}"/>
              </a:ext>
            </a:extLst>
          </p:cNvPr>
          <p:cNvCxnSpPr>
            <a:cxnSpLocks/>
          </p:cNvCxnSpPr>
          <p:nvPr/>
        </p:nvCxnSpPr>
        <p:spPr>
          <a:xfrm>
            <a:off x="6516310" y="1437863"/>
            <a:ext cx="0" cy="1643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Łącznik prosty 32">
            <a:extLst>
              <a:ext uri="{FF2B5EF4-FFF2-40B4-BE49-F238E27FC236}">
                <a16:creationId xmlns:a16="http://schemas.microsoft.com/office/drawing/2014/main" id="{D76E1F81-AA60-4A58-B032-8658DB3A9AD8}"/>
              </a:ext>
            </a:extLst>
          </p:cNvPr>
          <p:cNvCxnSpPr>
            <a:cxnSpLocks/>
          </p:cNvCxnSpPr>
          <p:nvPr/>
        </p:nvCxnSpPr>
        <p:spPr>
          <a:xfrm>
            <a:off x="6255960" y="1731868"/>
            <a:ext cx="0" cy="134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Łącznik prosty 34">
            <a:extLst>
              <a:ext uri="{FF2B5EF4-FFF2-40B4-BE49-F238E27FC236}">
                <a16:creationId xmlns:a16="http://schemas.microsoft.com/office/drawing/2014/main" id="{495E0F99-D11A-4C6D-941F-A6E838906761}"/>
              </a:ext>
            </a:extLst>
          </p:cNvPr>
          <p:cNvCxnSpPr>
            <a:cxnSpLocks/>
          </p:cNvCxnSpPr>
          <p:nvPr/>
        </p:nvCxnSpPr>
        <p:spPr>
          <a:xfrm>
            <a:off x="6001960" y="2021922"/>
            <a:ext cx="0" cy="105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Łącznik prosty 36">
            <a:extLst>
              <a:ext uri="{FF2B5EF4-FFF2-40B4-BE49-F238E27FC236}">
                <a16:creationId xmlns:a16="http://schemas.microsoft.com/office/drawing/2014/main" id="{A8B4A723-C19D-4CD1-903E-14A5A14DEC79}"/>
              </a:ext>
            </a:extLst>
          </p:cNvPr>
          <p:cNvCxnSpPr>
            <a:cxnSpLocks/>
          </p:cNvCxnSpPr>
          <p:nvPr/>
        </p:nvCxnSpPr>
        <p:spPr>
          <a:xfrm>
            <a:off x="5008185" y="2383872"/>
            <a:ext cx="0" cy="697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Łącznik prosty 38">
            <a:extLst>
              <a:ext uri="{FF2B5EF4-FFF2-40B4-BE49-F238E27FC236}">
                <a16:creationId xmlns:a16="http://schemas.microsoft.com/office/drawing/2014/main" id="{01A60C8F-3B64-41F6-A788-635D34740B71}"/>
              </a:ext>
            </a:extLst>
          </p:cNvPr>
          <p:cNvCxnSpPr>
            <a:cxnSpLocks/>
          </p:cNvCxnSpPr>
          <p:nvPr/>
        </p:nvCxnSpPr>
        <p:spPr>
          <a:xfrm>
            <a:off x="2760285" y="2709874"/>
            <a:ext cx="0" cy="37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Łącznik prosty 40">
            <a:extLst>
              <a:ext uri="{FF2B5EF4-FFF2-40B4-BE49-F238E27FC236}">
                <a16:creationId xmlns:a16="http://schemas.microsoft.com/office/drawing/2014/main" id="{5D8580B0-5B36-43DD-980B-C81D9908842C}"/>
              </a:ext>
            </a:extLst>
          </p:cNvPr>
          <p:cNvCxnSpPr>
            <a:cxnSpLocks/>
          </p:cNvCxnSpPr>
          <p:nvPr/>
        </p:nvCxnSpPr>
        <p:spPr>
          <a:xfrm>
            <a:off x="7246850" y="2415527"/>
            <a:ext cx="0" cy="665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Łącznik prosty 42">
            <a:extLst>
              <a:ext uri="{FF2B5EF4-FFF2-40B4-BE49-F238E27FC236}">
                <a16:creationId xmlns:a16="http://schemas.microsoft.com/office/drawing/2014/main" id="{5AE01DCD-4508-4825-8D44-1EB323523A8D}"/>
              </a:ext>
            </a:extLst>
          </p:cNvPr>
          <p:cNvCxnSpPr>
            <a:cxnSpLocks/>
          </p:cNvCxnSpPr>
          <p:nvPr/>
        </p:nvCxnSpPr>
        <p:spPr>
          <a:xfrm>
            <a:off x="9837360" y="2748445"/>
            <a:ext cx="0" cy="332917"/>
          </a:xfrm>
          <a:prstGeom prst="line">
            <a:avLst/>
          </a:prstGeom>
        </p:spPr>
        <p:style>
          <a:lnRef idx="1">
            <a:schemeClr val="accent1"/>
          </a:lnRef>
          <a:fillRef idx="0">
            <a:schemeClr val="accent1"/>
          </a:fillRef>
          <a:effectRef idx="0">
            <a:schemeClr val="accent1"/>
          </a:effectRef>
          <a:fontRef idx="minor">
            <a:schemeClr val="tx1"/>
          </a:fontRef>
        </p:style>
      </p:cxnSp>
      <p:sp>
        <p:nvSpPr>
          <p:cNvPr id="25" name="Prostokąt 44">
            <a:extLst>
              <a:ext uri="{FF2B5EF4-FFF2-40B4-BE49-F238E27FC236}">
                <a16:creationId xmlns:a16="http://schemas.microsoft.com/office/drawing/2014/main" id="{A13E0681-0A23-4155-AF9A-760C93DE534C}"/>
              </a:ext>
            </a:extLst>
          </p:cNvPr>
          <p:cNvSpPr/>
          <p:nvPr/>
        </p:nvSpPr>
        <p:spPr>
          <a:xfrm>
            <a:off x="740542" y="4413746"/>
            <a:ext cx="4128951" cy="369332"/>
          </a:xfrm>
          <a:prstGeom prst="rect">
            <a:avLst/>
          </a:prstGeom>
        </p:spPr>
        <p:txBody>
          <a:bodyPr wrap="none">
            <a:spAutoFit/>
          </a:bodyPr>
          <a:lstStyle/>
          <a:p>
            <a:r>
              <a:rPr lang="pl-PL" dirty="0" smtClean="0">
                <a:solidFill>
                  <a:schemeClr val="bg2">
                    <a:lumMod val="50000"/>
                  </a:schemeClr>
                </a:solidFill>
              </a:rPr>
              <a:t>ANALIZA PROBLEMU – POTRZEBA ZMIANY</a:t>
            </a:r>
            <a:endParaRPr lang="pl-PL" dirty="0">
              <a:solidFill>
                <a:schemeClr val="bg2">
                  <a:lumMod val="50000"/>
                </a:schemeClr>
              </a:solidFill>
            </a:endParaRPr>
          </a:p>
        </p:txBody>
      </p:sp>
      <p:sp>
        <p:nvSpPr>
          <p:cNvPr id="26" name="Prostokąt 45">
            <a:extLst>
              <a:ext uri="{FF2B5EF4-FFF2-40B4-BE49-F238E27FC236}">
                <a16:creationId xmlns:a16="http://schemas.microsoft.com/office/drawing/2014/main" id="{EFF87280-D1A1-4A1D-A092-935583EC6902}"/>
              </a:ext>
            </a:extLst>
          </p:cNvPr>
          <p:cNvSpPr/>
          <p:nvPr/>
        </p:nvSpPr>
        <p:spPr>
          <a:xfrm>
            <a:off x="1567240" y="4733102"/>
            <a:ext cx="4088812" cy="369332"/>
          </a:xfrm>
          <a:prstGeom prst="rect">
            <a:avLst/>
          </a:prstGeom>
        </p:spPr>
        <p:txBody>
          <a:bodyPr wrap="none">
            <a:spAutoFit/>
          </a:bodyPr>
          <a:lstStyle/>
          <a:p>
            <a:r>
              <a:rPr lang="pl-PL" dirty="0" smtClean="0">
                <a:solidFill>
                  <a:schemeClr val="bg2">
                    <a:lumMod val="50000"/>
                  </a:schemeClr>
                </a:solidFill>
              </a:rPr>
              <a:t>PROJEKTOWANIE  I TESTY USPRAWNIENIA</a:t>
            </a:r>
            <a:endParaRPr lang="pl-PL" dirty="0">
              <a:solidFill>
                <a:schemeClr val="bg2">
                  <a:lumMod val="50000"/>
                </a:schemeClr>
              </a:solidFill>
            </a:endParaRPr>
          </a:p>
        </p:txBody>
      </p:sp>
      <p:sp>
        <p:nvSpPr>
          <p:cNvPr id="27" name="Prostokąt 46">
            <a:extLst>
              <a:ext uri="{FF2B5EF4-FFF2-40B4-BE49-F238E27FC236}">
                <a16:creationId xmlns:a16="http://schemas.microsoft.com/office/drawing/2014/main" id="{6757B649-ACE8-4230-BBB2-7AF392F8B98C}"/>
              </a:ext>
            </a:extLst>
          </p:cNvPr>
          <p:cNvSpPr/>
          <p:nvPr/>
        </p:nvSpPr>
        <p:spPr>
          <a:xfrm>
            <a:off x="2818544" y="5111236"/>
            <a:ext cx="3437416" cy="369332"/>
          </a:xfrm>
          <a:prstGeom prst="rect">
            <a:avLst/>
          </a:prstGeom>
        </p:spPr>
        <p:txBody>
          <a:bodyPr wrap="none">
            <a:spAutoFit/>
          </a:bodyPr>
          <a:lstStyle/>
          <a:p>
            <a:r>
              <a:rPr lang="pl-PL" dirty="0" smtClean="0">
                <a:solidFill>
                  <a:schemeClr val="bg2">
                    <a:lumMod val="50000"/>
                  </a:schemeClr>
                </a:solidFill>
              </a:rPr>
              <a:t>ZGODA NA ZMIANĘ KONFIGURACJI</a:t>
            </a:r>
            <a:endParaRPr lang="pl-PL" dirty="0">
              <a:solidFill>
                <a:schemeClr val="bg2">
                  <a:lumMod val="50000"/>
                </a:schemeClr>
              </a:solidFill>
            </a:endParaRPr>
          </a:p>
        </p:txBody>
      </p:sp>
      <p:sp>
        <p:nvSpPr>
          <p:cNvPr id="28" name="Prostokąt 47">
            <a:extLst>
              <a:ext uri="{FF2B5EF4-FFF2-40B4-BE49-F238E27FC236}">
                <a16:creationId xmlns:a16="http://schemas.microsoft.com/office/drawing/2014/main" id="{A233432D-2BFC-44F5-A9A4-17A2536208DD}"/>
              </a:ext>
            </a:extLst>
          </p:cNvPr>
          <p:cNvSpPr/>
          <p:nvPr/>
        </p:nvSpPr>
        <p:spPr>
          <a:xfrm>
            <a:off x="2932048" y="5472246"/>
            <a:ext cx="3607270" cy="369332"/>
          </a:xfrm>
          <a:prstGeom prst="rect">
            <a:avLst/>
          </a:prstGeom>
        </p:spPr>
        <p:txBody>
          <a:bodyPr wrap="none">
            <a:spAutoFit/>
          </a:bodyPr>
          <a:lstStyle/>
          <a:p>
            <a:r>
              <a:rPr lang="pl-PL" dirty="0" smtClean="0">
                <a:solidFill>
                  <a:schemeClr val="bg2">
                    <a:lumMod val="50000"/>
                  </a:schemeClr>
                </a:solidFill>
              </a:rPr>
              <a:t>WYKONANIE ZMIANY KONFIGURACJI</a:t>
            </a:r>
            <a:endParaRPr lang="pl-PL" dirty="0">
              <a:solidFill>
                <a:schemeClr val="bg2">
                  <a:lumMod val="50000"/>
                </a:schemeClr>
              </a:solidFill>
            </a:endParaRPr>
          </a:p>
        </p:txBody>
      </p:sp>
      <p:sp>
        <p:nvSpPr>
          <p:cNvPr id="29" name="Prostokąt 48">
            <a:extLst>
              <a:ext uri="{FF2B5EF4-FFF2-40B4-BE49-F238E27FC236}">
                <a16:creationId xmlns:a16="http://schemas.microsoft.com/office/drawing/2014/main" id="{17101361-F4D6-4272-9730-94B5FB715D25}"/>
              </a:ext>
            </a:extLst>
          </p:cNvPr>
          <p:cNvSpPr/>
          <p:nvPr/>
        </p:nvSpPr>
        <p:spPr>
          <a:xfrm>
            <a:off x="543724" y="5881927"/>
            <a:ext cx="10394192" cy="369332"/>
          </a:xfrm>
          <a:prstGeom prst="rect">
            <a:avLst/>
          </a:prstGeom>
        </p:spPr>
        <p:txBody>
          <a:bodyPr wrap="none">
            <a:spAutoFit/>
          </a:bodyPr>
          <a:lstStyle/>
          <a:p>
            <a:r>
              <a:rPr lang="pl-PL" dirty="0">
                <a:solidFill>
                  <a:srgbClr val="7030A0"/>
                </a:solidFill>
              </a:rPr>
              <a:t>ADAPTACJA ZMIANY (DROBNE POPRAWKI W ZWIĄZKU Z ODPOWIEDZIĄ </a:t>
            </a:r>
            <a:r>
              <a:rPr lang="pl-PL" dirty="0" smtClean="0">
                <a:solidFill>
                  <a:srgbClr val="7030A0"/>
                </a:solidFill>
              </a:rPr>
              <a:t>ŚRODOWISKA – INCYDENTY/</a:t>
            </a:r>
            <a:r>
              <a:rPr lang="pl-PL" dirty="0" smtClean="0">
                <a:solidFill>
                  <a:srgbClr val="FF0000"/>
                </a:solidFill>
              </a:rPr>
              <a:t>DEVOPS</a:t>
            </a:r>
            <a:r>
              <a:rPr lang="pl-PL" dirty="0" smtClean="0">
                <a:solidFill>
                  <a:srgbClr val="7030A0"/>
                </a:solidFill>
              </a:rPr>
              <a:t>)</a:t>
            </a:r>
            <a:endParaRPr lang="pl-PL" dirty="0">
              <a:solidFill>
                <a:srgbClr val="7030A0"/>
              </a:solidFill>
            </a:endParaRPr>
          </a:p>
        </p:txBody>
      </p:sp>
      <p:sp>
        <p:nvSpPr>
          <p:cNvPr id="30" name="Prostokąt 49">
            <a:extLst>
              <a:ext uri="{FF2B5EF4-FFF2-40B4-BE49-F238E27FC236}">
                <a16:creationId xmlns:a16="http://schemas.microsoft.com/office/drawing/2014/main" id="{1DBF1002-B3F4-4DEE-B827-1673295E16FB}"/>
              </a:ext>
            </a:extLst>
          </p:cNvPr>
          <p:cNvSpPr/>
          <p:nvPr/>
        </p:nvSpPr>
        <p:spPr>
          <a:xfrm>
            <a:off x="8351910" y="4382597"/>
            <a:ext cx="3840090" cy="369332"/>
          </a:xfrm>
          <a:prstGeom prst="rect">
            <a:avLst/>
          </a:prstGeom>
        </p:spPr>
        <p:txBody>
          <a:bodyPr wrap="none">
            <a:spAutoFit/>
          </a:bodyPr>
          <a:lstStyle/>
          <a:p>
            <a:r>
              <a:rPr lang="pl-PL" dirty="0" smtClean="0">
                <a:solidFill>
                  <a:schemeClr val="bg2">
                    <a:lumMod val="50000"/>
                  </a:schemeClr>
                </a:solidFill>
              </a:rPr>
              <a:t>MONITOROWANIE ZYSKÓW ZE ZMIANY</a:t>
            </a:r>
            <a:endParaRPr lang="pl-PL" dirty="0">
              <a:solidFill>
                <a:schemeClr val="bg2">
                  <a:lumMod val="50000"/>
                </a:schemeClr>
              </a:solidFill>
            </a:endParaRPr>
          </a:p>
        </p:txBody>
      </p:sp>
      <p:sp>
        <p:nvSpPr>
          <p:cNvPr id="31" name="Prostokąt 50">
            <a:extLst>
              <a:ext uri="{FF2B5EF4-FFF2-40B4-BE49-F238E27FC236}">
                <a16:creationId xmlns:a16="http://schemas.microsoft.com/office/drawing/2014/main" id="{E2B2A8E0-DD1B-4241-9DC0-8A9A91967204}"/>
              </a:ext>
            </a:extLst>
          </p:cNvPr>
          <p:cNvSpPr/>
          <p:nvPr/>
        </p:nvSpPr>
        <p:spPr>
          <a:xfrm>
            <a:off x="6880615" y="4703578"/>
            <a:ext cx="4312976" cy="369332"/>
          </a:xfrm>
          <a:prstGeom prst="rect">
            <a:avLst/>
          </a:prstGeom>
        </p:spPr>
        <p:txBody>
          <a:bodyPr wrap="none">
            <a:spAutoFit/>
          </a:bodyPr>
          <a:lstStyle/>
          <a:p>
            <a:r>
              <a:rPr lang="pl-PL" dirty="0" smtClean="0">
                <a:solidFill>
                  <a:schemeClr val="bg2">
                    <a:lumMod val="50000"/>
                  </a:schemeClr>
                </a:solidFill>
              </a:rPr>
              <a:t>STABILIZACJA ŚRODOWISKA (MAŁE ZMIANY)</a:t>
            </a:r>
            <a:endParaRPr lang="pl-PL" dirty="0">
              <a:solidFill>
                <a:schemeClr val="bg2">
                  <a:lumMod val="50000"/>
                </a:schemeClr>
              </a:solidFill>
            </a:endParaRPr>
          </a:p>
        </p:txBody>
      </p:sp>
      <p:cxnSp>
        <p:nvCxnSpPr>
          <p:cNvPr id="32" name="Łącznik prosty 51">
            <a:extLst>
              <a:ext uri="{FF2B5EF4-FFF2-40B4-BE49-F238E27FC236}">
                <a16:creationId xmlns:a16="http://schemas.microsoft.com/office/drawing/2014/main" id="{C56650E9-3AAB-4FEA-9B54-D0B1DE799642}"/>
              </a:ext>
            </a:extLst>
          </p:cNvPr>
          <p:cNvCxnSpPr>
            <a:cxnSpLocks/>
          </p:cNvCxnSpPr>
          <p:nvPr/>
        </p:nvCxnSpPr>
        <p:spPr>
          <a:xfrm flipH="1">
            <a:off x="6539318" y="4025703"/>
            <a:ext cx="29333" cy="1814660"/>
          </a:xfrm>
          <a:prstGeom prst="line">
            <a:avLst/>
          </a:prstGeom>
          <a:ln>
            <a:solidFill>
              <a:schemeClr val="bg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3" name="Łącznik prosty 52">
            <a:extLst>
              <a:ext uri="{FF2B5EF4-FFF2-40B4-BE49-F238E27FC236}">
                <a16:creationId xmlns:a16="http://schemas.microsoft.com/office/drawing/2014/main" id="{2AC66FF7-34B3-4E2E-BE13-D117143C5DA7}"/>
              </a:ext>
            </a:extLst>
          </p:cNvPr>
          <p:cNvCxnSpPr>
            <a:cxnSpLocks/>
          </p:cNvCxnSpPr>
          <p:nvPr/>
        </p:nvCxnSpPr>
        <p:spPr>
          <a:xfrm>
            <a:off x="6308301" y="4025703"/>
            <a:ext cx="0" cy="1349494"/>
          </a:xfrm>
          <a:prstGeom prst="line">
            <a:avLst/>
          </a:prstGeom>
          <a:ln>
            <a:solidFill>
              <a:schemeClr val="bg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4" name="Łącznik prosty 53">
            <a:extLst>
              <a:ext uri="{FF2B5EF4-FFF2-40B4-BE49-F238E27FC236}">
                <a16:creationId xmlns:a16="http://schemas.microsoft.com/office/drawing/2014/main" id="{2908A021-2910-4FAF-8342-EA936816A2BA}"/>
              </a:ext>
            </a:extLst>
          </p:cNvPr>
          <p:cNvCxnSpPr>
            <a:cxnSpLocks/>
          </p:cNvCxnSpPr>
          <p:nvPr/>
        </p:nvCxnSpPr>
        <p:spPr>
          <a:xfrm>
            <a:off x="6054301" y="4025703"/>
            <a:ext cx="0" cy="1059440"/>
          </a:xfrm>
          <a:prstGeom prst="line">
            <a:avLst/>
          </a:prstGeom>
          <a:ln>
            <a:solidFill>
              <a:schemeClr val="bg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5" name="Łącznik prosty 54">
            <a:extLst>
              <a:ext uri="{FF2B5EF4-FFF2-40B4-BE49-F238E27FC236}">
                <a16:creationId xmlns:a16="http://schemas.microsoft.com/office/drawing/2014/main" id="{47DFC685-BC1D-45EB-9B78-F74154F0F9A7}"/>
              </a:ext>
            </a:extLst>
          </p:cNvPr>
          <p:cNvCxnSpPr>
            <a:cxnSpLocks/>
          </p:cNvCxnSpPr>
          <p:nvPr/>
        </p:nvCxnSpPr>
        <p:spPr>
          <a:xfrm>
            <a:off x="5060526" y="4025703"/>
            <a:ext cx="0" cy="697490"/>
          </a:xfrm>
          <a:prstGeom prst="line">
            <a:avLst/>
          </a:prstGeom>
          <a:ln>
            <a:solidFill>
              <a:schemeClr val="bg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6" name="Łącznik prosty 55">
            <a:extLst>
              <a:ext uri="{FF2B5EF4-FFF2-40B4-BE49-F238E27FC236}">
                <a16:creationId xmlns:a16="http://schemas.microsoft.com/office/drawing/2014/main" id="{BD7816E1-506F-47C4-BD1C-70BFCB11A095}"/>
              </a:ext>
            </a:extLst>
          </p:cNvPr>
          <p:cNvCxnSpPr>
            <a:cxnSpLocks/>
          </p:cNvCxnSpPr>
          <p:nvPr/>
        </p:nvCxnSpPr>
        <p:spPr>
          <a:xfrm>
            <a:off x="2812626" y="4025703"/>
            <a:ext cx="0" cy="371488"/>
          </a:xfrm>
          <a:prstGeom prst="line">
            <a:avLst/>
          </a:prstGeom>
          <a:ln>
            <a:solidFill>
              <a:schemeClr val="bg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7" name="Łącznik prosty 56">
            <a:extLst>
              <a:ext uri="{FF2B5EF4-FFF2-40B4-BE49-F238E27FC236}">
                <a16:creationId xmlns:a16="http://schemas.microsoft.com/office/drawing/2014/main" id="{D88E43A5-19E8-41B7-B3A9-2CB08D4BE7E3}"/>
              </a:ext>
            </a:extLst>
          </p:cNvPr>
          <p:cNvCxnSpPr>
            <a:cxnSpLocks/>
          </p:cNvCxnSpPr>
          <p:nvPr/>
        </p:nvCxnSpPr>
        <p:spPr>
          <a:xfrm>
            <a:off x="7247236" y="4025703"/>
            <a:ext cx="0" cy="665835"/>
          </a:xfrm>
          <a:prstGeom prst="line">
            <a:avLst/>
          </a:prstGeom>
          <a:ln>
            <a:solidFill>
              <a:schemeClr val="bg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8" name="Łącznik prosty 57">
            <a:extLst>
              <a:ext uri="{FF2B5EF4-FFF2-40B4-BE49-F238E27FC236}">
                <a16:creationId xmlns:a16="http://schemas.microsoft.com/office/drawing/2014/main" id="{7B566929-390A-4386-AF57-25136003453A}"/>
              </a:ext>
            </a:extLst>
          </p:cNvPr>
          <p:cNvCxnSpPr>
            <a:cxnSpLocks/>
          </p:cNvCxnSpPr>
          <p:nvPr/>
        </p:nvCxnSpPr>
        <p:spPr>
          <a:xfrm>
            <a:off x="9889701" y="4025703"/>
            <a:ext cx="0" cy="332917"/>
          </a:xfrm>
          <a:prstGeom prst="line">
            <a:avLst/>
          </a:prstGeom>
          <a:ln>
            <a:solidFill>
              <a:schemeClr val="bg2">
                <a:lumMod val="50000"/>
              </a:schemeClr>
            </a:solidFill>
          </a:ln>
        </p:spPr>
        <p:style>
          <a:lnRef idx="1">
            <a:schemeClr val="accent2"/>
          </a:lnRef>
          <a:fillRef idx="0">
            <a:schemeClr val="accent2"/>
          </a:fillRef>
          <a:effectRef idx="0">
            <a:schemeClr val="accent2"/>
          </a:effectRef>
          <a:fontRef idx="minor">
            <a:schemeClr val="tx1"/>
          </a:fontRef>
        </p:style>
      </p:cxnSp>
      <p:sp>
        <p:nvSpPr>
          <p:cNvPr id="39" name="TextBox 17">
            <a:extLst>
              <a:ext uri="{FF2B5EF4-FFF2-40B4-BE49-F238E27FC236}">
                <a16:creationId xmlns:a16="http://schemas.microsoft.com/office/drawing/2014/main" id="{BFBE2305-65EA-4DD0-9AF9-00F5E9BAAED2}"/>
              </a:ext>
            </a:extLst>
          </p:cNvPr>
          <p:cNvSpPr txBox="1"/>
          <p:nvPr/>
        </p:nvSpPr>
        <p:spPr>
          <a:xfrm>
            <a:off x="2196921" y="185211"/>
            <a:ext cx="8222759" cy="954107"/>
          </a:xfrm>
          <a:prstGeom prst="rect">
            <a:avLst/>
          </a:prstGeom>
          <a:noFill/>
        </p:spPr>
        <p:txBody>
          <a:bodyPr wrap="square" rtlCol="0">
            <a:spAutoFit/>
          </a:bodyPr>
          <a:lstStyle/>
          <a:p>
            <a:pPr algn="ctr"/>
            <a:r>
              <a:rPr lang="pl-PL" sz="2800" dirty="0">
                <a:latin typeface="Segoe Print" panose="02000600000000000000" pitchFamily="2" charset="0"/>
              </a:rPr>
              <a:t>ŁAŃCUCH ZDARZEŃ PODCZAS </a:t>
            </a:r>
            <a:r>
              <a:rPr lang="pl-PL" sz="2800" dirty="0" smtClean="0">
                <a:latin typeface="Segoe Print" panose="02000600000000000000" pitchFamily="2" charset="0"/>
              </a:rPr>
              <a:t>ATAKU LUB </a:t>
            </a:r>
            <a:r>
              <a:rPr lang="pl-PL" sz="2800" dirty="0" smtClean="0">
                <a:solidFill>
                  <a:schemeClr val="bg2">
                    <a:lumMod val="50000"/>
                  </a:schemeClr>
                </a:solidFill>
                <a:latin typeface="Segoe Print" panose="02000600000000000000" pitchFamily="2" charset="0"/>
              </a:rPr>
              <a:t>LEGALNEJ ZMIANY</a:t>
            </a:r>
            <a:endParaRPr lang="en-US" sz="2800" dirty="0">
              <a:solidFill>
                <a:schemeClr val="bg2">
                  <a:lumMod val="50000"/>
                </a:schemeClr>
              </a:solidFill>
              <a:latin typeface="Segoe Print" panose="02000600000000000000" pitchFamily="2" charset="0"/>
            </a:endParaRPr>
          </a:p>
        </p:txBody>
      </p:sp>
      <p:sp>
        <p:nvSpPr>
          <p:cNvPr id="2" name="Rectangle 1"/>
          <p:cNvSpPr/>
          <p:nvPr/>
        </p:nvSpPr>
        <p:spPr>
          <a:xfrm>
            <a:off x="5768635" y="2949363"/>
            <a:ext cx="1390701" cy="12308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
            <a:extLst>
              <a:ext uri="{FF2B5EF4-FFF2-40B4-BE49-F238E27FC236}">
                <a16:creationId xmlns:a16="http://schemas.microsoft.com/office/drawing/2014/main" id="{6FF9DE80-7AF4-4103-84AD-67C4D78DD1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73190">
            <a:off x="45175" y="6211418"/>
            <a:ext cx="1057345" cy="1050494"/>
          </a:xfrm>
          <a:prstGeom prst="rect">
            <a:avLst/>
          </a:prstGeom>
        </p:spPr>
      </p:pic>
      <p:sp>
        <p:nvSpPr>
          <p:cNvPr id="3" name="TextBox 2"/>
          <p:cNvSpPr txBox="1"/>
          <p:nvPr/>
        </p:nvSpPr>
        <p:spPr>
          <a:xfrm rot="1461602">
            <a:off x="9606438" y="1248772"/>
            <a:ext cx="1965247" cy="769441"/>
          </a:xfrm>
          <a:prstGeom prst="rect">
            <a:avLst/>
          </a:prstGeom>
          <a:noFill/>
        </p:spPr>
        <p:txBody>
          <a:bodyPr wrap="square" rtlCol="0">
            <a:spAutoFit/>
          </a:bodyPr>
          <a:lstStyle/>
          <a:p>
            <a:r>
              <a:rPr lang="pl-PL" sz="4400" dirty="0" smtClean="0">
                <a:ln>
                  <a:solidFill>
                    <a:srgbClr val="FF0000"/>
                  </a:solidFill>
                </a:ln>
                <a:noFill/>
              </a:rPr>
              <a:t>v. beta</a:t>
            </a:r>
            <a:endParaRPr lang="en-US" sz="4400" dirty="0">
              <a:ln>
                <a:solidFill>
                  <a:srgbClr val="FF0000"/>
                </a:solidFill>
              </a:ln>
              <a:noFill/>
            </a:endParaRPr>
          </a:p>
        </p:txBody>
      </p:sp>
    </p:spTree>
    <p:extLst>
      <p:ext uri="{BB962C8B-B14F-4D97-AF65-F5344CB8AC3E}">
        <p14:creationId xmlns:p14="http://schemas.microsoft.com/office/powerpoint/2010/main" val="21969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1000"/>
                                        <p:tgtEl>
                                          <p:spTgt spid="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10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1000"/>
                                        <p:tgtEl>
                                          <p:spTgt spid="29"/>
                                        </p:tgtEl>
                                      </p:cBhvr>
                                    </p:animEffect>
                                  </p:childTnLst>
                                </p:cTn>
                              </p:par>
                              <p:par>
                                <p:cTn id="90" presetID="10" presetClass="entr" presetSubtype="0" fill="hold"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fade">
                                      <p:cBhvr>
                                        <p:cTn id="97" dur="500"/>
                                        <p:tgtEl>
                                          <p:spTgt spid="6"/>
                                        </p:tgtEl>
                                      </p:cBhvr>
                                    </p:animEffect>
                                  </p:childTnLst>
                                </p:cTn>
                              </p:par>
                              <p:par>
                                <p:cTn id="98" presetID="10" presetClass="entr" presetSubtype="0" fill="hold"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1000"/>
                                        <p:tgtEl>
                                          <p:spTgt spid="31"/>
                                        </p:tgtEl>
                                      </p:cBhvr>
                                    </p:animEffect>
                                  </p:childTnLst>
                                </p:cTn>
                              </p:par>
                              <p:par>
                                <p:cTn id="108" presetID="10" presetClass="entr" presetSubtype="0" fill="hold"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fade">
                                      <p:cBhvr>
                                        <p:cTn id="110" dur="500"/>
                                        <p:tgtEl>
                                          <p:spTgt spid="3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par>
                                <p:cTn id="116" presetID="10" presetClass="entr" presetSubtype="0" fill="hold" nodeType="withEffect">
                                  <p:stCondLst>
                                    <p:cond delay="0"/>
                                  </p:stCondLst>
                                  <p:childTnLst>
                                    <p:set>
                                      <p:cBhvr>
                                        <p:cTn id="117" dur="1" fill="hold">
                                          <p:stCondLst>
                                            <p:cond delay="0"/>
                                          </p:stCondLst>
                                        </p:cTn>
                                        <p:tgtEl>
                                          <p:spTgt spid="24"/>
                                        </p:tgtEl>
                                        <p:attrNameLst>
                                          <p:attrName>style.visibility</p:attrName>
                                        </p:attrNameLst>
                                      </p:cBhvr>
                                      <p:to>
                                        <p:strVal val="visible"/>
                                      </p:to>
                                    </p:set>
                                    <p:animEffect transition="in" filter="fade">
                                      <p:cBhvr>
                                        <p:cTn id="118" dur="500"/>
                                        <p:tgtEl>
                                          <p:spTgt spid="2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
                                        </p:tgtEl>
                                        <p:attrNameLst>
                                          <p:attrName>style.visibility</p:attrName>
                                        </p:attrNameLst>
                                      </p:cBhvr>
                                      <p:to>
                                        <p:strVal val="visible"/>
                                      </p:to>
                                    </p:set>
                                    <p:animEffect transition="in" filter="fade">
                                      <p:cBhvr>
                                        <p:cTn id="121" dur="500"/>
                                        <p:tgtEl>
                                          <p:spTgt spid="7"/>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fade">
                                      <p:cBhvr>
                                        <p:cTn id="125" dur="1000"/>
                                        <p:tgtEl>
                                          <p:spTgt spid="38"/>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
                                        </p:tgtEl>
                                        <p:attrNameLst>
                                          <p:attrName>style.visibility</p:attrName>
                                        </p:attrNameLst>
                                      </p:cBhvr>
                                      <p:to>
                                        <p:strVal val="visible"/>
                                      </p:to>
                                    </p:set>
                                    <p:animEffect transition="in" filter="fade">
                                      <p:cBhvr>
                                        <p:cTn id="133" dur="500"/>
                                        <p:tgtEl>
                                          <p:spTgt spid="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fade">
                                      <p:cBhvr>
                                        <p:cTn id="1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25" grpId="0"/>
      <p:bldP spid="26" grpId="0"/>
      <p:bldP spid="27" grpId="0"/>
      <p:bldP spid="28" grpId="0"/>
      <p:bldP spid="29" grpId="0"/>
      <p:bldP spid="30" grpId="0"/>
      <p:bldP spid="31" grpId="0"/>
      <p:bldP spid="2"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F9DE80-7AF4-4103-84AD-67C4D78DD1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29996">
            <a:off x="45175" y="6211418"/>
            <a:ext cx="1057345" cy="1050494"/>
          </a:xfrm>
          <a:prstGeom prst="rect">
            <a:avLst/>
          </a:prstGeom>
        </p:spPr>
      </p:pic>
      <p:pic>
        <p:nvPicPr>
          <p:cNvPr id="5" name="Picture 4"/>
          <p:cNvPicPr>
            <a:picLocks noChangeAspect="1"/>
          </p:cNvPicPr>
          <p:nvPr/>
        </p:nvPicPr>
        <p:blipFill>
          <a:blip r:embed="rId3"/>
          <a:stretch>
            <a:fillRect/>
          </a:stretch>
        </p:blipFill>
        <p:spPr>
          <a:xfrm>
            <a:off x="457031" y="364908"/>
            <a:ext cx="5860642" cy="562731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060" y="788982"/>
            <a:ext cx="3942916" cy="3012792"/>
          </a:xfrm>
          <a:prstGeom prst="rect">
            <a:avLst/>
          </a:prstGeom>
        </p:spPr>
      </p:pic>
      <p:sp>
        <p:nvSpPr>
          <p:cNvPr id="8" name="Rectangle 7"/>
          <p:cNvSpPr/>
          <p:nvPr/>
        </p:nvSpPr>
        <p:spPr>
          <a:xfrm rot="16200000">
            <a:off x="9835257" y="2172267"/>
            <a:ext cx="2686954" cy="246221"/>
          </a:xfrm>
          <a:prstGeom prst="rect">
            <a:avLst/>
          </a:prstGeom>
        </p:spPr>
        <p:txBody>
          <a:bodyPr wrap="none">
            <a:spAutoFit/>
          </a:bodyPr>
          <a:lstStyle/>
          <a:p>
            <a:r>
              <a:rPr lang="en-US" sz="1000" dirty="0"/>
              <a:t>https://www.threatconnect.com/methodology/</a:t>
            </a:r>
          </a:p>
        </p:txBody>
      </p:sp>
      <p:sp>
        <p:nvSpPr>
          <p:cNvPr id="9" name="Rectangle 8"/>
          <p:cNvSpPr/>
          <p:nvPr/>
        </p:nvSpPr>
        <p:spPr>
          <a:xfrm rot="16200000">
            <a:off x="9547325" y="4568277"/>
            <a:ext cx="4090555" cy="246221"/>
          </a:xfrm>
          <a:prstGeom prst="rect">
            <a:avLst/>
          </a:prstGeom>
        </p:spPr>
        <p:txBody>
          <a:bodyPr wrap="square">
            <a:spAutoFit/>
          </a:bodyPr>
          <a:lstStyle/>
          <a:p>
            <a:r>
              <a:rPr lang="en-US" sz="1000" dirty="0"/>
              <a:t>http://detect-respond.blogspot.com/2013/03/the-pyramid-of-pain.html</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7850" y="4048254"/>
            <a:ext cx="4433995" cy="2494122"/>
          </a:xfrm>
          <a:prstGeom prst="rect">
            <a:avLst/>
          </a:prstGeom>
        </p:spPr>
      </p:pic>
    </p:spTree>
    <p:extLst>
      <p:ext uri="{BB962C8B-B14F-4D97-AF65-F5344CB8AC3E}">
        <p14:creationId xmlns:p14="http://schemas.microsoft.com/office/powerpoint/2010/main" val="273584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457200" y="5992222"/>
            <a:ext cx="5864941" cy="86577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solidFill>
                  <a:schemeClr val="accent1">
                    <a:lumMod val="60000"/>
                    <a:lumOff val="40000"/>
                  </a:schemeClr>
                </a:solidFill>
              </a:rPr>
              <a:t>DANE WYWIADOWCZE</a:t>
            </a:r>
          </a:p>
          <a:p>
            <a:pPr algn="ctr"/>
            <a:r>
              <a:rPr lang="pl-PL" dirty="0" smtClean="0">
                <a:solidFill>
                  <a:schemeClr val="accent1">
                    <a:lumMod val="60000"/>
                    <a:lumOff val="40000"/>
                  </a:schemeClr>
                </a:solidFill>
              </a:rPr>
              <a:t>I Z SYSTEMÓW BEZPIECZEŃSTWA</a:t>
            </a:r>
            <a:endParaRPr lang="en-US" dirty="0">
              <a:solidFill>
                <a:schemeClr val="accent1">
                  <a:lumMod val="60000"/>
                  <a:lumOff val="40000"/>
                </a:schemeClr>
              </a:solidFill>
            </a:endParaRPr>
          </a:p>
        </p:txBody>
      </p:sp>
      <p:sp>
        <p:nvSpPr>
          <p:cNvPr id="15" name="Isosceles Triangle 14"/>
          <p:cNvSpPr/>
          <p:nvPr/>
        </p:nvSpPr>
        <p:spPr>
          <a:xfrm>
            <a:off x="2066309" y="5264858"/>
            <a:ext cx="2407729" cy="727364"/>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2987082" y="5086143"/>
            <a:ext cx="566181" cy="762273"/>
            <a:chOff x="2987082" y="5086143"/>
            <a:chExt cx="566181" cy="762273"/>
          </a:xfrm>
        </p:grpSpPr>
        <p:sp>
          <p:nvSpPr>
            <p:cNvPr id="16" name="Rectangle 15"/>
            <p:cNvSpPr/>
            <p:nvPr/>
          </p:nvSpPr>
          <p:spPr>
            <a:xfrm>
              <a:off x="3065318" y="5086143"/>
              <a:ext cx="415637" cy="61846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p:cNvSpPr txBox="1"/>
            <p:nvPr/>
          </p:nvSpPr>
          <p:spPr>
            <a:xfrm>
              <a:off x="2987082" y="5479084"/>
              <a:ext cx="566181" cy="369332"/>
            </a:xfrm>
            <a:prstGeom prst="rect">
              <a:avLst/>
            </a:prstGeom>
            <a:noFill/>
          </p:spPr>
          <p:txBody>
            <a:bodyPr wrap="none" rtlCol="0">
              <a:spAutoFit/>
            </a:bodyPr>
            <a:lstStyle/>
            <a:p>
              <a:r>
                <a:rPr lang="pl-PL" dirty="0" smtClean="0"/>
                <a:t>SOC</a:t>
              </a:r>
              <a:endParaRPr lang="en-US" dirty="0"/>
            </a:p>
          </p:txBody>
        </p:sp>
      </p:grpSp>
      <p:pic>
        <p:nvPicPr>
          <p:cNvPr id="4" name="Picture 3">
            <a:extLst>
              <a:ext uri="{FF2B5EF4-FFF2-40B4-BE49-F238E27FC236}">
                <a16:creationId xmlns:a16="http://schemas.microsoft.com/office/drawing/2014/main" id="{6FF9DE80-7AF4-4103-84AD-67C4D78DD1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29996">
            <a:off x="45175" y="6211418"/>
            <a:ext cx="1057345" cy="1050494"/>
          </a:xfrm>
          <a:prstGeom prst="rect">
            <a:avLst/>
          </a:prstGeom>
        </p:spPr>
      </p:pic>
      <p:sp>
        <p:nvSpPr>
          <p:cNvPr id="8" name="Up Arrow 7"/>
          <p:cNvSpPr/>
          <p:nvPr/>
        </p:nvSpPr>
        <p:spPr>
          <a:xfrm>
            <a:off x="218206" y="459787"/>
            <a:ext cx="6103932" cy="4875489"/>
          </a:xfrm>
          <a:prstGeom prst="upArrow">
            <a:avLst>
              <a:gd name="adj1" fmla="val 31615"/>
              <a:gd name="adj2" fmla="val 52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27663" y="922950"/>
            <a:ext cx="4285019" cy="1981173"/>
          </a:xfrm>
          <a:prstGeom prst="rect">
            <a:avLst/>
          </a:prstGeom>
          <a:noFill/>
        </p:spPr>
        <p:txBody>
          <a:bodyPr wrap="none" rtlCol="0">
            <a:spAutoFit/>
          </a:bodyPr>
          <a:lstStyle/>
          <a:p>
            <a:pPr algn="ctr"/>
            <a:r>
              <a:rPr lang="pl-PL" sz="6600" dirty="0" smtClean="0">
                <a:solidFill>
                  <a:schemeClr val="bg1"/>
                </a:solidFill>
                <a:cs typeface="Amatic SC" panose="00000500000000000000" pitchFamily="2" charset="-79"/>
              </a:rPr>
              <a:t>KTO?</a:t>
            </a:r>
          </a:p>
          <a:p>
            <a:pPr algn="ctr"/>
            <a:r>
              <a:rPr lang="pl-PL" sz="6600" dirty="0" smtClean="0">
                <a:solidFill>
                  <a:schemeClr val="bg1"/>
                </a:solidFill>
                <a:cs typeface="Amatic SC" panose="00000500000000000000" pitchFamily="2" charset="-79"/>
              </a:rPr>
              <a:t>DLACZEGO?</a:t>
            </a:r>
            <a:endParaRPr lang="en-US" sz="6600" dirty="0">
              <a:solidFill>
                <a:schemeClr val="bg1"/>
              </a:solidFill>
              <a:cs typeface="Amatic SC" panose="00000500000000000000" pitchFamily="2" charset="-79"/>
            </a:endParaRPr>
          </a:p>
        </p:txBody>
      </p:sp>
      <p:sp>
        <p:nvSpPr>
          <p:cNvPr id="6" name="TextBox 5"/>
          <p:cNvSpPr txBox="1"/>
          <p:nvPr/>
        </p:nvSpPr>
        <p:spPr>
          <a:xfrm>
            <a:off x="2656382" y="2958030"/>
            <a:ext cx="1227580" cy="2268300"/>
          </a:xfrm>
          <a:prstGeom prst="rect">
            <a:avLst/>
          </a:prstGeom>
          <a:noFill/>
        </p:spPr>
        <p:txBody>
          <a:bodyPr wrap="none" rtlCol="0">
            <a:spAutoFit/>
          </a:bodyPr>
          <a:lstStyle/>
          <a:p>
            <a:pPr algn="ctr"/>
            <a:r>
              <a:rPr lang="pl-PL" sz="2800" dirty="0" smtClean="0">
                <a:solidFill>
                  <a:schemeClr val="accent1">
                    <a:lumMod val="40000"/>
                    <a:lumOff val="60000"/>
                  </a:schemeClr>
                </a:solidFill>
              </a:rPr>
              <a:t>CO?</a:t>
            </a:r>
          </a:p>
          <a:p>
            <a:pPr algn="ctr"/>
            <a:r>
              <a:rPr lang="pl-PL" sz="2800" dirty="0" smtClean="0">
                <a:solidFill>
                  <a:schemeClr val="accent1">
                    <a:lumMod val="40000"/>
                    <a:lumOff val="60000"/>
                  </a:schemeClr>
                </a:solidFill>
              </a:rPr>
              <a:t>GDZIE?</a:t>
            </a:r>
            <a:endParaRPr lang="pl-PL" sz="2000" dirty="0" smtClean="0">
              <a:solidFill>
                <a:schemeClr val="accent1">
                  <a:lumMod val="40000"/>
                  <a:lumOff val="60000"/>
                </a:schemeClr>
              </a:solidFill>
            </a:endParaRPr>
          </a:p>
          <a:p>
            <a:pPr algn="ctr"/>
            <a:endParaRPr lang="pl-PL" sz="2000" dirty="0" smtClean="0">
              <a:solidFill>
                <a:schemeClr val="accent1">
                  <a:lumMod val="40000"/>
                  <a:lumOff val="60000"/>
                </a:schemeClr>
              </a:solidFill>
            </a:endParaRPr>
          </a:p>
          <a:p>
            <a:pPr algn="ctr"/>
            <a:endParaRPr lang="pl-PL" sz="2000" dirty="0" smtClean="0">
              <a:solidFill>
                <a:schemeClr val="accent1">
                  <a:lumMod val="40000"/>
                  <a:lumOff val="60000"/>
                </a:schemeClr>
              </a:solidFill>
            </a:endParaRPr>
          </a:p>
          <a:p>
            <a:pPr algn="ctr"/>
            <a:r>
              <a:rPr lang="pl-PL" sz="2800" dirty="0" smtClean="0">
                <a:solidFill>
                  <a:schemeClr val="accent1">
                    <a:lumMod val="40000"/>
                    <a:lumOff val="60000"/>
                  </a:schemeClr>
                </a:solidFill>
              </a:rPr>
              <a:t>KIEDY?</a:t>
            </a:r>
          </a:p>
          <a:p>
            <a:pPr algn="ctr"/>
            <a:r>
              <a:rPr lang="pl-PL" sz="2800" dirty="0" smtClean="0">
                <a:solidFill>
                  <a:schemeClr val="accent1">
                    <a:lumMod val="40000"/>
                    <a:lumOff val="60000"/>
                  </a:schemeClr>
                </a:solidFill>
              </a:rPr>
              <a:t>JAK?</a:t>
            </a:r>
          </a:p>
        </p:txBody>
      </p:sp>
      <p:sp>
        <p:nvSpPr>
          <p:cNvPr id="9" name="Rectangle 8"/>
          <p:cNvSpPr/>
          <p:nvPr/>
        </p:nvSpPr>
        <p:spPr>
          <a:xfrm>
            <a:off x="218206" y="5674446"/>
            <a:ext cx="2696568" cy="27940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l-PL" dirty="0" smtClean="0">
                <a:solidFill>
                  <a:schemeClr val="accent1"/>
                </a:solidFill>
              </a:rPr>
              <a:t>WALIDACJA ŹRÓDŁA</a:t>
            </a:r>
            <a:endParaRPr lang="en-US" dirty="0">
              <a:solidFill>
                <a:schemeClr val="accent1"/>
              </a:solidFill>
            </a:endParaRPr>
          </a:p>
        </p:txBody>
      </p:sp>
      <p:sp>
        <p:nvSpPr>
          <p:cNvPr id="10" name="Rectangle 9"/>
          <p:cNvSpPr/>
          <p:nvPr/>
        </p:nvSpPr>
        <p:spPr>
          <a:xfrm>
            <a:off x="218206" y="5373645"/>
            <a:ext cx="2696568" cy="29958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l-PL" dirty="0" smtClean="0">
                <a:solidFill>
                  <a:schemeClr val="accent1"/>
                </a:solidFill>
              </a:rPr>
              <a:t>INFORMACJA TECHNICZNA</a:t>
            </a:r>
            <a:endParaRPr lang="en-US" dirty="0">
              <a:solidFill>
                <a:schemeClr val="accent1"/>
              </a:solidFill>
            </a:endParaRPr>
          </a:p>
        </p:txBody>
      </p:sp>
      <p:sp>
        <p:nvSpPr>
          <p:cNvPr id="11" name="Rectangle 10"/>
          <p:cNvSpPr/>
          <p:nvPr/>
        </p:nvSpPr>
        <p:spPr>
          <a:xfrm>
            <a:off x="2375285" y="3915780"/>
            <a:ext cx="1789774" cy="4918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l-PL" dirty="0" smtClean="0">
                <a:solidFill>
                  <a:schemeClr val="accent1"/>
                </a:solidFill>
              </a:rPr>
              <a:t>INFORMACJA</a:t>
            </a:r>
          </a:p>
          <a:p>
            <a:pPr algn="ctr"/>
            <a:r>
              <a:rPr lang="pl-PL" dirty="0" smtClean="0">
                <a:solidFill>
                  <a:schemeClr val="accent1"/>
                </a:solidFill>
              </a:rPr>
              <a:t> FUNKCJONALNA</a:t>
            </a:r>
            <a:endParaRPr lang="en-US" dirty="0">
              <a:solidFill>
                <a:schemeClr val="accent1"/>
              </a:solidFill>
            </a:endParaRPr>
          </a:p>
        </p:txBody>
      </p:sp>
      <p:sp>
        <p:nvSpPr>
          <p:cNvPr id="12" name="Rectangle 11"/>
          <p:cNvSpPr/>
          <p:nvPr/>
        </p:nvSpPr>
        <p:spPr>
          <a:xfrm>
            <a:off x="1763490" y="1825606"/>
            <a:ext cx="3013364" cy="29448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l-PL" dirty="0" smtClean="0">
                <a:solidFill>
                  <a:schemeClr val="accent1"/>
                </a:solidFill>
              </a:rPr>
              <a:t>INFORMACJA STRATEGICZNA</a:t>
            </a:r>
            <a:endParaRPr lang="en-US" dirty="0">
              <a:solidFill>
                <a:schemeClr val="accent1"/>
              </a:solidFill>
            </a:endParaRPr>
          </a:p>
        </p:txBody>
      </p:sp>
      <p:sp>
        <p:nvSpPr>
          <p:cNvPr id="13" name="Rectangle 12"/>
          <p:cNvSpPr/>
          <p:nvPr/>
        </p:nvSpPr>
        <p:spPr>
          <a:xfrm>
            <a:off x="2743949" y="128133"/>
            <a:ext cx="1052446" cy="28202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l-PL" dirty="0" smtClean="0">
                <a:solidFill>
                  <a:schemeClr val="accent1"/>
                </a:solidFill>
              </a:rPr>
              <a:t>DECYZJE</a:t>
            </a:r>
            <a:endParaRPr lang="en-US" dirty="0">
              <a:solidFill>
                <a:schemeClr val="accent1"/>
              </a:solidFill>
            </a:endParaRPr>
          </a:p>
        </p:txBody>
      </p:sp>
      <p:sp>
        <p:nvSpPr>
          <p:cNvPr id="19" name="Rectangle 18"/>
          <p:cNvSpPr/>
          <p:nvPr/>
        </p:nvSpPr>
        <p:spPr>
          <a:xfrm rot="16200000">
            <a:off x="9800787" y="2877550"/>
            <a:ext cx="4451340" cy="246221"/>
          </a:xfrm>
          <a:prstGeom prst="rect">
            <a:avLst/>
          </a:prstGeom>
        </p:spPr>
        <p:txBody>
          <a:bodyPr wrap="square">
            <a:spAutoFit/>
          </a:bodyPr>
          <a:lstStyle/>
          <a:p>
            <a:r>
              <a:rPr lang="en-US" sz="1000" dirty="0"/>
              <a:t>https://resources.sei.cmu.edu/asset_files/WhitePaper/2013_019_001_40212.pdf</a:t>
            </a:r>
          </a:p>
        </p:txBody>
      </p:sp>
      <p:grpSp>
        <p:nvGrpSpPr>
          <p:cNvPr id="20" name="Group 19"/>
          <p:cNvGrpSpPr/>
          <p:nvPr/>
        </p:nvGrpSpPr>
        <p:grpSpPr>
          <a:xfrm>
            <a:off x="7020460" y="4480179"/>
            <a:ext cx="4212124" cy="1919943"/>
            <a:chOff x="4243400" y="5488823"/>
            <a:chExt cx="2873036" cy="1309568"/>
          </a:xfrm>
        </p:grpSpPr>
        <p:grpSp>
          <p:nvGrpSpPr>
            <p:cNvPr id="21" name="Group 20"/>
            <p:cNvGrpSpPr/>
            <p:nvPr/>
          </p:nvGrpSpPr>
          <p:grpSpPr>
            <a:xfrm>
              <a:off x="4243400" y="5488823"/>
              <a:ext cx="2873036" cy="1309568"/>
              <a:chOff x="5886750" y="5495803"/>
              <a:chExt cx="2873036" cy="1309568"/>
            </a:xfrm>
          </p:grpSpPr>
          <p:grpSp>
            <p:nvGrpSpPr>
              <p:cNvPr id="23" name="Group 22"/>
              <p:cNvGrpSpPr/>
              <p:nvPr/>
            </p:nvGrpSpPr>
            <p:grpSpPr>
              <a:xfrm>
                <a:off x="6648551" y="5495803"/>
                <a:ext cx="2111235" cy="1110666"/>
                <a:chOff x="2766826" y="4074303"/>
                <a:chExt cx="3307745" cy="2307727"/>
              </a:xfrm>
            </p:grpSpPr>
            <p:sp>
              <p:nvSpPr>
                <p:cNvPr id="33" name="Rectangle 32"/>
                <p:cNvSpPr/>
                <p:nvPr/>
              </p:nvSpPr>
              <p:spPr>
                <a:xfrm>
                  <a:off x="2766826" y="5646748"/>
                  <a:ext cx="1071095" cy="73528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a:p>
              </p:txBody>
            </p:sp>
            <p:sp>
              <p:nvSpPr>
                <p:cNvPr id="34" name="Rectangle 33"/>
                <p:cNvSpPr/>
                <p:nvPr/>
              </p:nvSpPr>
              <p:spPr>
                <a:xfrm>
                  <a:off x="3887489" y="5646750"/>
                  <a:ext cx="1071095" cy="73527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3200"/>
                </a:p>
              </p:txBody>
            </p:sp>
            <p:sp>
              <p:nvSpPr>
                <p:cNvPr id="35" name="Rectangle 34"/>
                <p:cNvSpPr/>
                <p:nvPr/>
              </p:nvSpPr>
              <p:spPr>
                <a:xfrm>
                  <a:off x="5003476" y="5646749"/>
                  <a:ext cx="1071095" cy="735281"/>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3200"/>
                </a:p>
              </p:txBody>
            </p:sp>
            <p:sp>
              <p:nvSpPr>
                <p:cNvPr id="36" name="Rectangle 35"/>
                <p:cNvSpPr/>
                <p:nvPr/>
              </p:nvSpPr>
              <p:spPr>
                <a:xfrm>
                  <a:off x="2777005" y="4867275"/>
                  <a:ext cx="1071095" cy="7352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3200"/>
                </a:p>
              </p:txBody>
            </p:sp>
            <p:sp>
              <p:nvSpPr>
                <p:cNvPr id="37" name="Rectangle 36"/>
                <p:cNvSpPr/>
                <p:nvPr/>
              </p:nvSpPr>
              <p:spPr>
                <a:xfrm>
                  <a:off x="3885151" y="4867275"/>
                  <a:ext cx="1071095" cy="7352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3200"/>
                </a:p>
              </p:txBody>
            </p:sp>
            <p:sp>
              <p:nvSpPr>
                <p:cNvPr id="38" name="Rectangle 37"/>
                <p:cNvSpPr/>
                <p:nvPr/>
              </p:nvSpPr>
              <p:spPr>
                <a:xfrm>
                  <a:off x="4993297" y="4853776"/>
                  <a:ext cx="1071095" cy="7352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3200"/>
                </a:p>
              </p:txBody>
            </p:sp>
            <p:sp>
              <p:nvSpPr>
                <p:cNvPr id="39" name="Rectangle 38"/>
                <p:cNvSpPr/>
                <p:nvPr/>
              </p:nvSpPr>
              <p:spPr>
                <a:xfrm>
                  <a:off x="2777005" y="4074303"/>
                  <a:ext cx="1071095" cy="73528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3200"/>
                </a:p>
              </p:txBody>
            </p:sp>
            <p:sp>
              <p:nvSpPr>
                <p:cNvPr id="40" name="Rectangle 39"/>
                <p:cNvSpPr/>
                <p:nvPr/>
              </p:nvSpPr>
              <p:spPr>
                <a:xfrm>
                  <a:off x="3885151" y="4087802"/>
                  <a:ext cx="1071095" cy="7352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3200"/>
                </a:p>
              </p:txBody>
            </p:sp>
            <p:sp>
              <p:nvSpPr>
                <p:cNvPr id="41" name="Rectangle 40"/>
                <p:cNvSpPr/>
                <p:nvPr/>
              </p:nvSpPr>
              <p:spPr>
                <a:xfrm>
                  <a:off x="4993297" y="4083742"/>
                  <a:ext cx="1071095" cy="735278"/>
                </a:xfrm>
                <a:prstGeom prst="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3200"/>
                </a:p>
              </p:txBody>
            </p:sp>
          </p:grpSp>
          <p:sp>
            <p:nvSpPr>
              <p:cNvPr id="24" name="TextBox 23"/>
              <p:cNvSpPr txBox="1"/>
              <p:nvPr/>
            </p:nvSpPr>
            <p:spPr>
              <a:xfrm>
                <a:off x="6036545" y="6309931"/>
                <a:ext cx="604862" cy="178441"/>
              </a:xfrm>
              <a:prstGeom prst="rect">
                <a:avLst/>
              </a:prstGeom>
              <a:noFill/>
            </p:spPr>
            <p:txBody>
              <a:bodyPr wrap="none" rtlCol="0">
                <a:spAutoFit/>
              </a:bodyPr>
              <a:lstStyle/>
              <a:p>
                <a:r>
                  <a:rPr lang="pl-PL" sz="1100" dirty="0" smtClean="0"/>
                  <a:t>RUTYNOWE</a:t>
                </a:r>
                <a:endParaRPr lang="en-US" sz="1100" dirty="0"/>
              </a:p>
            </p:txBody>
          </p:sp>
          <p:sp>
            <p:nvSpPr>
              <p:cNvPr id="25" name="TextBox 24"/>
              <p:cNvSpPr txBox="1"/>
              <p:nvPr/>
            </p:nvSpPr>
            <p:spPr>
              <a:xfrm>
                <a:off x="5886750" y="5946660"/>
                <a:ext cx="754656" cy="178441"/>
              </a:xfrm>
              <a:prstGeom prst="rect">
                <a:avLst/>
              </a:prstGeom>
              <a:noFill/>
            </p:spPr>
            <p:txBody>
              <a:bodyPr wrap="none" rtlCol="0">
                <a:spAutoFit/>
              </a:bodyPr>
              <a:lstStyle/>
              <a:p>
                <a:r>
                  <a:rPr lang="pl-PL" sz="1100" dirty="0" smtClean="0"/>
                  <a:t>PODWYŻSZONE</a:t>
                </a:r>
                <a:endParaRPr lang="en-US" sz="1100" dirty="0"/>
              </a:p>
            </p:txBody>
          </p:sp>
          <p:sp>
            <p:nvSpPr>
              <p:cNvPr id="26" name="TextBox 25"/>
              <p:cNvSpPr txBox="1"/>
              <p:nvPr/>
            </p:nvSpPr>
            <p:spPr>
              <a:xfrm>
                <a:off x="6051851" y="5606794"/>
                <a:ext cx="589555" cy="178441"/>
              </a:xfrm>
              <a:prstGeom prst="rect">
                <a:avLst/>
              </a:prstGeom>
              <a:noFill/>
            </p:spPr>
            <p:txBody>
              <a:bodyPr wrap="none" rtlCol="0">
                <a:spAutoFit/>
              </a:bodyPr>
              <a:lstStyle/>
              <a:p>
                <a:r>
                  <a:rPr lang="pl-PL" sz="1100" dirty="0" smtClean="0"/>
                  <a:t>KRYTYCZNE</a:t>
                </a:r>
                <a:endParaRPr lang="en-US" sz="1100" dirty="0"/>
              </a:p>
            </p:txBody>
          </p:sp>
          <p:sp>
            <p:nvSpPr>
              <p:cNvPr id="27" name="TextBox 26"/>
              <p:cNvSpPr txBox="1"/>
              <p:nvPr/>
            </p:nvSpPr>
            <p:spPr>
              <a:xfrm>
                <a:off x="6744925" y="6626927"/>
                <a:ext cx="469282" cy="178441"/>
              </a:xfrm>
              <a:prstGeom prst="rect">
                <a:avLst/>
              </a:prstGeom>
              <a:noFill/>
            </p:spPr>
            <p:txBody>
              <a:bodyPr wrap="none" rtlCol="0">
                <a:spAutoFit/>
              </a:bodyPr>
              <a:lstStyle/>
              <a:p>
                <a:r>
                  <a:rPr lang="pl-PL" sz="1100" dirty="0" smtClean="0"/>
                  <a:t>OGÓLNE</a:t>
                </a:r>
                <a:endParaRPr lang="en-US" sz="1100" dirty="0"/>
              </a:p>
            </p:txBody>
          </p:sp>
          <p:sp>
            <p:nvSpPr>
              <p:cNvPr id="28" name="TextBox 27"/>
              <p:cNvSpPr txBox="1"/>
              <p:nvPr/>
            </p:nvSpPr>
            <p:spPr>
              <a:xfrm>
                <a:off x="7338696" y="6626928"/>
                <a:ext cx="744816" cy="178441"/>
              </a:xfrm>
              <a:prstGeom prst="rect">
                <a:avLst/>
              </a:prstGeom>
              <a:noFill/>
            </p:spPr>
            <p:txBody>
              <a:bodyPr wrap="none" rtlCol="0">
                <a:spAutoFit/>
              </a:bodyPr>
              <a:lstStyle/>
              <a:p>
                <a:r>
                  <a:rPr lang="pl-PL" sz="1100" dirty="0" smtClean="0"/>
                  <a:t>SEKTOR RYNKU</a:t>
                </a:r>
                <a:endParaRPr lang="en-US" sz="1100" dirty="0"/>
              </a:p>
            </p:txBody>
          </p:sp>
          <p:sp>
            <p:nvSpPr>
              <p:cNvPr id="29" name="TextBox 28"/>
              <p:cNvSpPr txBox="1"/>
              <p:nvPr/>
            </p:nvSpPr>
            <p:spPr>
              <a:xfrm>
                <a:off x="8045993" y="6626930"/>
                <a:ext cx="698893" cy="178441"/>
              </a:xfrm>
              <a:prstGeom prst="rect">
                <a:avLst/>
              </a:prstGeom>
              <a:noFill/>
            </p:spPr>
            <p:txBody>
              <a:bodyPr wrap="none" rtlCol="0">
                <a:spAutoFit/>
              </a:bodyPr>
              <a:lstStyle/>
              <a:p>
                <a:r>
                  <a:rPr lang="pl-PL" sz="1100" dirty="0" smtClean="0"/>
                  <a:t>ORGANIZACJA</a:t>
                </a:r>
                <a:endParaRPr lang="en-US" sz="1100" dirty="0"/>
              </a:p>
            </p:txBody>
          </p:sp>
          <p:sp>
            <p:nvSpPr>
              <p:cNvPr id="30" name="TextBox 29"/>
              <p:cNvSpPr txBox="1"/>
              <p:nvPr/>
            </p:nvSpPr>
            <p:spPr>
              <a:xfrm>
                <a:off x="7355040" y="5959990"/>
                <a:ext cx="707640" cy="178441"/>
              </a:xfrm>
              <a:prstGeom prst="rect">
                <a:avLst/>
              </a:prstGeom>
              <a:noFill/>
            </p:spPr>
            <p:txBody>
              <a:bodyPr wrap="none" rtlCol="0">
                <a:spAutoFit/>
              </a:bodyPr>
              <a:lstStyle/>
              <a:p>
                <a:r>
                  <a:rPr lang="pl-PL" sz="1100" dirty="0" smtClean="0"/>
                  <a:t>ZAGROŻENIE Z</a:t>
                </a:r>
                <a:endParaRPr lang="en-US" sz="1100" dirty="0"/>
              </a:p>
            </p:txBody>
          </p:sp>
          <p:sp>
            <p:nvSpPr>
              <p:cNvPr id="31" name="TextBox 30"/>
              <p:cNvSpPr txBox="1"/>
              <p:nvPr/>
            </p:nvSpPr>
            <p:spPr>
              <a:xfrm>
                <a:off x="6631398" y="5966512"/>
                <a:ext cx="707640" cy="178441"/>
              </a:xfrm>
              <a:prstGeom prst="rect">
                <a:avLst/>
              </a:prstGeom>
              <a:noFill/>
            </p:spPr>
            <p:txBody>
              <a:bodyPr wrap="none" rtlCol="0">
                <a:spAutoFit/>
              </a:bodyPr>
              <a:lstStyle/>
              <a:p>
                <a:r>
                  <a:rPr lang="pl-PL" sz="1100" dirty="0" smtClean="0"/>
                  <a:t>ZAGROŻENIE Z</a:t>
                </a:r>
                <a:endParaRPr lang="en-US" sz="1100" dirty="0"/>
              </a:p>
            </p:txBody>
          </p:sp>
          <p:sp>
            <p:nvSpPr>
              <p:cNvPr id="32" name="TextBox 31"/>
              <p:cNvSpPr txBox="1"/>
              <p:nvPr/>
            </p:nvSpPr>
            <p:spPr>
              <a:xfrm>
                <a:off x="8200510" y="5597597"/>
                <a:ext cx="357757" cy="178441"/>
              </a:xfrm>
              <a:prstGeom prst="rect">
                <a:avLst/>
              </a:prstGeom>
              <a:noFill/>
            </p:spPr>
            <p:txBody>
              <a:bodyPr wrap="none" rtlCol="0">
                <a:spAutoFit/>
              </a:bodyPr>
              <a:lstStyle/>
              <a:p>
                <a:r>
                  <a:rPr lang="pl-PL" sz="1100" dirty="0" smtClean="0"/>
                  <a:t>APT X</a:t>
                </a:r>
                <a:endParaRPr lang="en-US" sz="1100" dirty="0"/>
              </a:p>
            </p:txBody>
          </p:sp>
        </p:grpSp>
        <p:cxnSp>
          <p:nvCxnSpPr>
            <p:cNvPr id="22" name="Straight Arrow Connector 21"/>
            <p:cNvCxnSpPr/>
            <p:nvPr/>
          </p:nvCxnSpPr>
          <p:spPr>
            <a:xfrm flipV="1">
              <a:off x="5400738" y="5933223"/>
              <a:ext cx="534190" cy="69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42" name="Group 41"/>
          <p:cNvGrpSpPr/>
          <p:nvPr/>
        </p:nvGrpSpPr>
        <p:grpSpPr>
          <a:xfrm>
            <a:off x="8039151" y="717932"/>
            <a:ext cx="2774912" cy="3026593"/>
            <a:chOff x="10058470" y="4103982"/>
            <a:chExt cx="1780682" cy="1942189"/>
          </a:xfrm>
        </p:grpSpPr>
        <p:grpSp>
          <p:nvGrpSpPr>
            <p:cNvPr id="44" name="Group 43"/>
            <p:cNvGrpSpPr/>
            <p:nvPr/>
          </p:nvGrpSpPr>
          <p:grpSpPr>
            <a:xfrm>
              <a:off x="10066103" y="4103982"/>
              <a:ext cx="1737292" cy="1942189"/>
              <a:chOff x="2786438" y="1347966"/>
              <a:chExt cx="3115575" cy="3494316"/>
            </a:xfrm>
          </p:grpSpPr>
          <p:grpSp>
            <p:nvGrpSpPr>
              <p:cNvPr id="51" name="Group 50"/>
              <p:cNvGrpSpPr/>
              <p:nvPr/>
            </p:nvGrpSpPr>
            <p:grpSpPr>
              <a:xfrm>
                <a:off x="2786438" y="1347966"/>
                <a:ext cx="3115575" cy="3494316"/>
                <a:chOff x="2786438" y="1347966"/>
                <a:chExt cx="3115575" cy="3494316"/>
              </a:xfrm>
            </p:grpSpPr>
            <p:sp>
              <p:nvSpPr>
                <p:cNvPr id="64" name="Oval 63"/>
                <p:cNvSpPr/>
                <p:nvPr/>
              </p:nvSpPr>
              <p:spPr>
                <a:xfrm>
                  <a:off x="2796796" y="2548074"/>
                  <a:ext cx="914400" cy="9144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latin typeface="+mj-lt"/>
                  </a:endParaRPr>
                </a:p>
              </p:txBody>
            </p:sp>
            <p:sp>
              <p:nvSpPr>
                <p:cNvPr id="65" name="Oval 64"/>
                <p:cNvSpPr/>
                <p:nvPr/>
              </p:nvSpPr>
              <p:spPr>
                <a:xfrm>
                  <a:off x="3918397" y="3268958"/>
                  <a:ext cx="914400" cy="914400"/>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latin typeface="+mj-lt"/>
                  </a:endParaRPr>
                </a:p>
              </p:txBody>
            </p:sp>
            <p:sp>
              <p:nvSpPr>
                <p:cNvPr id="66" name="Oval 65"/>
                <p:cNvSpPr/>
                <p:nvPr/>
              </p:nvSpPr>
              <p:spPr>
                <a:xfrm>
                  <a:off x="4987613" y="3927882"/>
                  <a:ext cx="914400"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latin typeface="+mj-lt"/>
                  </a:endParaRPr>
                </a:p>
              </p:txBody>
            </p:sp>
            <p:sp>
              <p:nvSpPr>
                <p:cNvPr id="67" name="Oval 66"/>
                <p:cNvSpPr/>
                <p:nvPr/>
              </p:nvSpPr>
              <p:spPr>
                <a:xfrm>
                  <a:off x="4987613" y="2521813"/>
                  <a:ext cx="914400" cy="91440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latin typeface="+mj-lt"/>
                  </a:endParaRPr>
                </a:p>
              </p:txBody>
            </p:sp>
            <p:sp>
              <p:nvSpPr>
                <p:cNvPr id="68" name="Oval 67"/>
                <p:cNvSpPr/>
                <p:nvPr/>
              </p:nvSpPr>
              <p:spPr>
                <a:xfrm>
                  <a:off x="2786438" y="3900185"/>
                  <a:ext cx="914400" cy="9144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latin typeface="+mj-lt"/>
                  </a:endParaRPr>
                </a:p>
              </p:txBody>
            </p:sp>
            <p:sp>
              <p:nvSpPr>
                <p:cNvPr id="69" name="Oval 68"/>
                <p:cNvSpPr/>
                <p:nvPr/>
              </p:nvSpPr>
              <p:spPr>
                <a:xfrm>
                  <a:off x="3918397" y="1347966"/>
                  <a:ext cx="914400" cy="9144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latin typeface="+mj-lt"/>
                  </a:endParaRPr>
                </a:p>
              </p:txBody>
            </p:sp>
          </p:grpSp>
          <p:grpSp>
            <p:nvGrpSpPr>
              <p:cNvPr id="52" name="Group 51"/>
              <p:cNvGrpSpPr/>
              <p:nvPr/>
            </p:nvGrpSpPr>
            <p:grpSpPr>
              <a:xfrm>
                <a:off x="3253996" y="2024228"/>
                <a:ext cx="2190817" cy="2376261"/>
                <a:chOff x="3253996" y="2024228"/>
                <a:chExt cx="2190817" cy="2376261"/>
              </a:xfrm>
            </p:grpSpPr>
            <p:cxnSp>
              <p:nvCxnSpPr>
                <p:cNvPr id="53" name="Straight Arrow Connector 52"/>
                <p:cNvCxnSpPr/>
                <p:nvPr/>
              </p:nvCxnSpPr>
              <p:spPr>
                <a:xfrm>
                  <a:off x="3865371" y="2969633"/>
                  <a:ext cx="1003698" cy="42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869069" y="2153810"/>
                  <a:ext cx="325745" cy="358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3392862" y="2024228"/>
                  <a:ext cx="371371" cy="3887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444813" y="3524979"/>
                  <a:ext cx="0" cy="310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3773668" y="4385081"/>
                  <a:ext cx="1086228" cy="154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3253996" y="3513342"/>
                  <a:ext cx="5626" cy="3074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674926" y="2224396"/>
                  <a:ext cx="316013" cy="3684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735247" y="3228464"/>
                  <a:ext cx="236187" cy="1900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4824019" y="3327396"/>
                  <a:ext cx="236423" cy="1643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805421" y="4015937"/>
                  <a:ext cx="182192" cy="142314"/>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3674926" y="3951053"/>
                  <a:ext cx="243472" cy="1470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sp>
          <p:nvSpPr>
            <p:cNvPr id="45" name="TextBox 44"/>
            <p:cNvSpPr txBox="1"/>
            <p:nvPr/>
          </p:nvSpPr>
          <p:spPr>
            <a:xfrm>
              <a:off x="10058470" y="4882163"/>
              <a:ext cx="541281" cy="256754"/>
            </a:xfrm>
            <a:prstGeom prst="rect">
              <a:avLst/>
            </a:prstGeom>
            <a:noFill/>
          </p:spPr>
          <p:txBody>
            <a:bodyPr wrap="none" rtlCol="0">
              <a:spAutoFit/>
            </a:bodyPr>
            <a:lstStyle/>
            <a:p>
              <a:pPr algn="ctr"/>
              <a:r>
                <a:rPr lang="pl-PL" sz="1000" b="1" dirty="0" smtClean="0">
                  <a:latin typeface="+mj-lt"/>
                </a:rPr>
                <a:t>ANALIZA</a:t>
              </a:r>
            </a:p>
            <a:p>
              <a:pPr algn="ctr"/>
              <a:r>
                <a:rPr lang="pl-PL" sz="1000" b="1" dirty="0" smtClean="0">
                  <a:latin typeface="+mj-lt"/>
                </a:rPr>
                <a:t>STRATEGICZ.</a:t>
              </a:r>
              <a:endParaRPr lang="en-US" sz="1000" b="1" dirty="0">
                <a:latin typeface="+mj-lt"/>
              </a:endParaRPr>
            </a:p>
          </p:txBody>
        </p:sp>
        <p:sp>
          <p:nvSpPr>
            <p:cNvPr id="46" name="TextBox 45"/>
            <p:cNvSpPr txBox="1"/>
            <p:nvPr/>
          </p:nvSpPr>
          <p:spPr>
            <a:xfrm>
              <a:off x="10726372" y="5281181"/>
              <a:ext cx="437386" cy="256754"/>
            </a:xfrm>
            <a:prstGeom prst="rect">
              <a:avLst/>
            </a:prstGeom>
            <a:noFill/>
          </p:spPr>
          <p:txBody>
            <a:bodyPr wrap="none" rtlCol="0">
              <a:spAutoFit/>
            </a:bodyPr>
            <a:lstStyle/>
            <a:p>
              <a:pPr algn="ctr"/>
              <a:r>
                <a:rPr lang="pl-PL" sz="1000" b="1" dirty="0" smtClean="0">
                  <a:solidFill>
                    <a:srgbClr val="FF0000"/>
                  </a:solidFill>
                  <a:latin typeface="+mj-lt"/>
                </a:rPr>
                <a:t>CYBER</a:t>
              </a:r>
            </a:p>
            <a:p>
              <a:pPr algn="ctr"/>
              <a:r>
                <a:rPr lang="pl-PL" sz="1000" b="1" dirty="0" smtClean="0">
                  <a:solidFill>
                    <a:srgbClr val="FF0000"/>
                  </a:solidFill>
                  <a:latin typeface="+mj-lt"/>
                </a:rPr>
                <a:t>BEZPIECZ.</a:t>
              </a:r>
              <a:endParaRPr lang="en-US" sz="1000" b="1" dirty="0">
                <a:solidFill>
                  <a:srgbClr val="FF0000"/>
                </a:solidFill>
                <a:latin typeface="+mj-lt"/>
              </a:endParaRPr>
            </a:p>
          </p:txBody>
        </p:sp>
        <p:sp>
          <p:nvSpPr>
            <p:cNvPr id="47" name="TextBox 46"/>
            <p:cNvSpPr txBox="1"/>
            <p:nvPr/>
          </p:nvSpPr>
          <p:spPr>
            <a:xfrm>
              <a:off x="10076484" y="5643224"/>
              <a:ext cx="491904" cy="256754"/>
            </a:xfrm>
            <a:prstGeom prst="rect">
              <a:avLst/>
            </a:prstGeom>
            <a:noFill/>
          </p:spPr>
          <p:txBody>
            <a:bodyPr wrap="none" rtlCol="0">
              <a:spAutoFit/>
            </a:bodyPr>
            <a:lstStyle/>
            <a:p>
              <a:pPr algn="ctr"/>
              <a:r>
                <a:rPr lang="pl-PL" sz="1000" b="1" dirty="0" smtClean="0">
                  <a:latin typeface="+mj-lt"/>
                </a:rPr>
                <a:t>ANALIZA</a:t>
              </a:r>
            </a:p>
            <a:p>
              <a:pPr algn="ctr"/>
              <a:r>
                <a:rPr lang="pl-PL" sz="1000" b="1" dirty="0" smtClean="0">
                  <a:latin typeface="+mj-lt"/>
                </a:rPr>
                <a:t>FUNKCJON.</a:t>
              </a:r>
              <a:endParaRPr lang="en-US" sz="1000" b="1" dirty="0">
                <a:latin typeface="+mj-lt"/>
              </a:endParaRPr>
            </a:p>
          </p:txBody>
        </p:sp>
        <p:sp>
          <p:nvSpPr>
            <p:cNvPr id="48" name="TextBox 47"/>
            <p:cNvSpPr txBox="1"/>
            <p:nvPr/>
          </p:nvSpPr>
          <p:spPr>
            <a:xfrm>
              <a:off x="11331298" y="5679932"/>
              <a:ext cx="455902" cy="256754"/>
            </a:xfrm>
            <a:prstGeom prst="rect">
              <a:avLst/>
            </a:prstGeom>
            <a:noFill/>
          </p:spPr>
          <p:txBody>
            <a:bodyPr wrap="none" rtlCol="0">
              <a:spAutoFit/>
            </a:bodyPr>
            <a:lstStyle/>
            <a:p>
              <a:pPr algn="ctr"/>
              <a:r>
                <a:rPr lang="pl-PL" sz="1000" b="1" dirty="0" smtClean="0">
                  <a:latin typeface="+mj-lt"/>
                </a:rPr>
                <a:t>ZBIERANIE</a:t>
              </a:r>
            </a:p>
            <a:p>
              <a:pPr algn="ctr"/>
              <a:r>
                <a:rPr lang="pl-PL" sz="1000" b="1" dirty="0" smtClean="0">
                  <a:latin typeface="+mj-lt"/>
                </a:rPr>
                <a:t>DANYCH</a:t>
              </a:r>
              <a:endParaRPr lang="en-US" sz="1000" b="1" dirty="0">
                <a:latin typeface="+mj-lt"/>
              </a:endParaRPr>
            </a:p>
          </p:txBody>
        </p:sp>
        <p:sp>
          <p:nvSpPr>
            <p:cNvPr id="49" name="TextBox 48"/>
            <p:cNvSpPr txBox="1"/>
            <p:nvPr/>
          </p:nvSpPr>
          <p:spPr>
            <a:xfrm>
              <a:off x="11257754" y="4931538"/>
              <a:ext cx="581398" cy="158002"/>
            </a:xfrm>
            <a:prstGeom prst="rect">
              <a:avLst/>
            </a:prstGeom>
            <a:noFill/>
          </p:spPr>
          <p:txBody>
            <a:bodyPr wrap="none" rtlCol="0">
              <a:spAutoFit/>
            </a:bodyPr>
            <a:lstStyle/>
            <a:p>
              <a:pPr algn="ctr"/>
              <a:r>
                <a:rPr lang="pl-PL" sz="1000" b="1" dirty="0" smtClean="0">
                  <a:latin typeface="+mj-lt"/>
                </a:rPr>
                <a:t>ŚRODOWISKO</a:t>
              </a:r>
              <a:endParaRPr lang="en-US" sz="1000" b="1" dirty="0">
                <a:latin typeface="+mj-lt"/>
              </a:endParaRPr>
            </a:p>
          </p:txBody>
        </p:sp>
        <p:sp>
          <p:nvSpPr>
            <p:cNvPr id="50" name="TextBox 49"/>
            <p:cNvSpPr txBox="1"/>
            <p:nvPr/>
          </p:nvSpPr>
          <p:spPr>
            <a:xfrm>
              <a:off x="10667733" y="4273075"/>
              <a:ext cx="560825" cy="158002"/>
            </a:xfrm>
            <a:prstGeom prst="rect">
              <a:avLst/>
            </a:prstGeom>
            <a:noFill/>
          </p:spPr>
          <p:txBody>
            <a:bodyPr wrap="none" rtlCol="0">
              <a:spAutoFit/>
            </a:bodyPr>
            <a:lstStyle/>
            <a:p>
              <a:pPr algn="ctr"/>
              <a:r>
                <a:rPr lang="pl-PL" sz="1000" b="1" dirty="0" smtClean="0">
                  <a:latin typeface="+mj-lt"/>
                </a:rPr>
                <a:t>UDZIAŁOWCY</a:t>
              </a:r>
              <a:endParaRPr lang="en-US" sz="1000" b="1" dirty="0">
                <a:latin typeface="+mj-lt"/>
              </a:endParaRPr>
            </a:p>
          </p:txBody>
        </p:sp>
      </p:grpSp>
      <p:sp>
        <p:nvSpPr>
          <p:cNvPr id="103" name="TextBox 102"/>
          <p:cNvSpPr txBox="1"/>
          <p:nvPr/>
        </p:nvSpPr>
        <p:spPr>
          <a:xfrm rot="2470260">
            <a:off x="9661232" y="764339"/>
            <a:ext cx="2136674" cy="461665"/>
          </a:xfrm>
          <a:prstGeom prst="rect">
            <a:avLst/>
          </a:prstGeom>
          <a:noFill/>
        </p:spPr>
        <p:txBody>
          <a:bodyPr wrap="none" rtlCol="0">
            <a:spAutoFit/>
          </a:bodyPr>
          <a:lstStyle/>
          <a:p>
            <a:pPr algn="ctr"/>
            <a:r>
              <a:rPr lang="pl-PL" sz="1200" dirty="0" smtClean="0">
                <a:solidFill>
                  <a:schemeClr val="bg2">
                    <a:lumMod val="75000"/>
                  </a:schemeClr>
                </a:solidFill>
              </a:rPr>
              <a:t>PROJEKT TECHNIK </a:t>
            </a:r>
          </a:p>
          <a:p>
            <a:pPr algn="ctr"/>
            <a:r>
              <a:rPr lang="pl-PL" sz="1200" dirty="0" smtClean="0">
                <a:solidFill>
                  <a:schemeClr val="bg2">
                    <a:lumMod val="75000"/>
                  </a:schemeClr>
                </a:solidFill>
              </a:rPr>
              <a:t>WYWIADU CYBERNETYCZNEGO</a:t>
            </a:r>
            <a:endParaRPr lang="en-US" sz="1200" dirty="0">
              <a:solidFill>
                <a:schemeClr val="bg2">
                  <a:lumMod val="75000"/>
                </a:schemeClr>
              </a:solidFill>
            </a:endParaRPr>
          </a:p>
        </p:txBody>
      </p:sp>
      <p:sp>
        <p:nvSpPr>
          <p:cNvPr id="104" name="TextBox 103"/>
          <p:cNvSpPr txBox="1"/>
          <p:nvPr/>
        </p:nvSpPr>
        <p:spPr>
          <a:xfrm>
            <a:off x="6702059" y="3922903"/>
            <a:ext cx="2385205" cy="338554"/>
          </a:xfrm>
          <a:prstGeom prst="rect">
            <a:avLst/>
          </a:prstGeom>
          <a:noFill/>
        </p:spPr>
        <p:txBody>
          <a:bodyPr wrap="none" rtlCol="0">
            <a:spAutoFit/>
          </a:bodyPr>
          <a:lstStyle/>
          <a:p>
            <a:r>
              <a:rPr lang="pl-PL" sz="1600" dirty="0" smtClean="0"/>
              <a:t>KOMUNIKACJA WIZUALNA</a:t>
            </a:r>
            <a:endParaRPr lang="en-US" sz="1600" dirty="0"/>
          </a:p>
        </p:txBody>
      </p:sp>
      <p:sp>
        <p:nvSpPr>
          <p:cNvPr id="105" name="TextBox 104"/>
          <p:cNvSpPr txBox="1"/>
          <p:nvPr/>
        </p:nvSpPr>
        <p:spPr>
          <a:xfrm>
            <a:off x="6543789" y="764230"/>
            <a:ext cx="1446999" cy="1107996"/>
          </a:xfrm>
          <a:prstGeom prst="rect">
            <a:avLst/>
          </a:prstGeom>
          <a:noFill/>
        </p:spPr>
        <p:txBody>
          <a:bodyPr wrap="none" rtlCol="0">
            <a:spAutoFit/>
          </a:bodyPr>
          <a:lstStyle/>
          <a:p>
            <a:r>
              <a:rPr lang="pl-PL" sz="1600" dirty="0" smtClean="0"/>
              <a:t>EFEKTYWNA</a:t>
            </a:r>
          </a:p>
          <a:p>
            <a:r>
              <a:rPr lang="pl-PL" sz="1600" dirty="0" smtClean="0"/>
              <a:t>DYSTRYBUCJA</a:t>
            </a:r>
          </a:p>
          <a:p>
            <a:r>
              <a:rPr lang="pl-PL" sz="1600" dirty="0" smtClean="0"/>
              <a:t>I KONSUMPCJA</a:t>
            </a:r>
          </a:p>
          <a:p>
            <a:r>
              <a:rPr lang="pl-PL" sz="1600" dirty="0" smtClean="0"/>
              <a:t>INFORMACJI</a:t>
            </a:r>
            <a:endParaRPr lang="en-US" sz="1600" dirty="0"/>
          </a:p>
        </p:txBody>
      </p:sp>
    </p:spTree>
    <p:extLst>
      <p:ext uri="{BB962C8B-B14F-4D97-AF65-F5344CB8AC3E}">
        <p14:creationId xmlns:p14="http://schemas.microsoft.com/office/powerpoint/2010/main" val="41201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fade">
                                      <p:cBhvr>
                                        <p:cTn id="60" dur="500"/>
                                        <p:tgtEl>
                                          <p:spTgt spid="10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fade">
                                      <p:cBhvr>
                                        <p:cTn id="70" dur="500"/>
                                        <p:tgtEl>
                                          <p:spTgt spid="10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3"/>
                                        </p:tgtEl>
                                        <p:attrNameLst>
                                          <p:attrName>style.visibility</p:attrName>
                                        </p:attrNameLst>
                                      </p:cBhvr>
                                      <p:to>
                                        <p:strVal val="visible"/>
                                      </p:to>
                                    </p:set>
                                    <p:animEffect transition="in" filter="fade">
                                      <p:cBhvr>
                                        <p:cTn id="83"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animBg="1"/>
      <p:bldP spid="8" grpId="0" animBg="1"/>
      <p:bldP spid="5" grpId="0"/>
      <p:bldP spid="6" grpId="0"/>
      <p:bldP spid="9" grpId="0" animBg="1"/>
      <p:bldP spid="10" grpId="0" animBg="1"/>
      <p:bldP spid="11" grpId="0" animBg="1"/>
      <p:bldP spid="12" grpId="0" animBg="1"/>
      <p:bldP spid="13" grpId="0" animBg="1"/>
      <p:bldP spid="19" grpId="0"/>
      <p:bldP spid="103" grpId="0"/>
      <p:bldP spid="104" grpId="0"/>
      <p:bldP spid="10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475"/>
          <a:stretch/>
        </p:blipFill>
        <p:spPr>
          <a:xfrm>
            <a:off x="1583652" y="394958"/>
            <a:ext cx="7181850" cy="2652795"/>
          </a:xfrm>
          <a:prstGeom prst="rect">
            <a:avLst/>
          </a:prstGeom>
        </p:spPr>
      </p:pic>
      <p:pic>
        <p:nvPicPr>
          <p:cNvPr id="5" name="Picture 4">
            <a:extLst>
              <a:ext uri="{FF2B5EF4-FFF2-40B4-BE49-F238E27FC236}">
                <a16:creationId xmlns:a16="http://schemas.microsoft.com/office/drawing/2014/main" id="{6FF9DE80-7AF4-4103-84AD-67C4D78DD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70159">
            <a:off x="45175" y="6211418"/>
            <a:ext cx="1057345" cy="1050494"/>
          </a:xfrm>
          <a:prstGeom prst="rect">
            <a:avLst/>
          </a:prstGeom>
        </p:spPr>
      </p:pic>
      <p:sp>
        <p:nvSpPr>
          <p:cNvPr id="6" name="Curved Left Arrow 5"/>
          <p:cNvSpPr/>
          <p:nvPr/>
        </p:nvSpPr>
        <p:spPr>
          <a:xfrm rot="20337169">
            <a:off x="9937376" y="633133"/>
            <a:ext cx="1507191" cy="405092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4"/>
          <a:stretch>
            <a:fillRect/>
          </a:stretch>
        </p:blipFill>
        <p:spPr>
          <a:xfrm>
            <a:off x="7477385" y="3181662"/>
            <a:ext cx="2997874" cy="3040965"/>
          </a:xfrm>
          <a:prstGeom prst="rect">
            <a:avLst/>
          </a:prstGeom>
        </p:spPr>
      </p:pic>
      <p:pic>
        <p:nvPicPr>
          <p:cNvPr id="8" name="Picture 7"/>
          <p:cNvPicPr>
            <a:picLocks noChangeAspect="1"/>
          </p:cNvPicPr>
          <p:nvPr/>
        </p:nvPicPr>
        <p:blipFill>
          <a:blip r:embed="rId5"/>
          <a:stretch>
            <a:fillRect/>
          </a:stretch>
        </p:blipFill>
        <p:spPr>
          <a:xfrm>
            <a:off x="3724835" y="3364358"/>
            <a:ext cx="4125145" cy="2628900"/>
          </a:xfrm>
          <a:prstGeom prst="rect">
            <a:avLst/>
          </a:prstGeom>
        </p:spPr>
      </p:pic>
      <p:sp>
        <p:nvSpPr>
          <p:cNvPr id="9" name="Rectangle 8"/>
          <p:cNvSpPr/>
          <p:nvPr/>
        </p:nvSpPr>
        <p:spPr>
          <a:xfrm>
            <a:off x="5174577" y="6490444"/>
            <a:ext cx="6096000" cy="246221"/>
          </a:xfrm>
          <a:prstGeom prst="rect">
            <a:avLst/>
          </a:prstGeom>
        </p:spPr>
        <p:txBody>
          <a:bodyPr>
            <a:spAutoFit/>
          </a:bodyPr>
          <a:lstStyle/>
          <a:p>
            <a:r>
              <a:rPr lang="en-US" sz="1000" dirty="0"/>
              <a:t>https://nvlpubs.nist.gov/nistpubs/CSWP/NIST.CSWP.04162018.pdf</a:t>
            </a:r>
          </a:p>
        </p:txBody>
      </p:sp>
      <p:pic>
        <p:nvPicPr>
          <p:cNvPr id="2" name="Picture 1"/>
          <p:cNvPicPr>
            <a:picLocks noChangeAspect="1"/>
          </p:cNvPicPr>
          <p:nvPr/>
        </p:nvPicPr>
        <p:blipFill>
          <a:blip r:embed="rId6"/>
          <a:stretch>
            <a:fillRect/>
          </a:stretch>
        </p:blipFill>
        <p:spPr>
          <a:xfrm>
            <a:off x="109508" y="3466273"/>
            <a:ext cx="3661068" cy="2324394"/>
          </a:xfrm>
          <a:prstGeom prst="rect">
            <a:avLst/>
          </a:prstGeom>
        </p:spPr>
      </p:pic>
    </p:spTree>
    <p:extLst>
      <p:ext uri="{BB962C8B-B14F-4D97-AF65-F5344CB8AC3E}">
        <p14:creationId xmlns:p14="http://schemas.microsoft.com/office/powerpoint/2010/main" val="410789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9DE80-7AF4-4103-84AD-67C4D78DD1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70159">
            <a:off x="45175" y="6211418"/>
            <a:ext cx="1057345" cy="1050494"/>
          </a:xfrm>
          <a:prstGeom prst="rect">
            <a:avLst/>
          </a:prstGeom>
        </p:spPr>
      </p:pic>
      <p:sp>
        <p:nvSpPr>
          <p:cNvPr id="9" name="Rectangle 8"/>
          <p:cNvSpPr/>
          <p:nvPr/>
        </p:nvSpPr>
        <p:spPr>
          <a:xfrm rot="16200000">
            <a:off x="-1558578" y="1771706"/>
            <a:ext cx="3789632" cy="246221"/>
          </a:xfrm>
          <a:prstGeom prst="rect">
            <a:avLst/>
          </a:prstGeom>
        </p:spPr>
        <p:txBody>
          <a:bodyPr wrap="square">
            <a:spAutoFit/>
          </a:bodyPr>
          <a:lstStyle/>
          <a:p>
            <a:r>
              <a:rPr lang="en-US" sz="1000" dirty="0"/>
              <a:t>https://nvlpubs.nist.gov/nistpubs/CSWP/NIST.CSWP.04162018.pdf</a:t>
            </a:r>
          </a:p>
        </p:txBody>
      </p:sp>
      <p:pic>
        <p:nvPicPr>
          <p:cNvPr id="10" name="Picture 9"/>
          <p:cNvPicPr>
            <a:picLocks noChangeAspect="1"/>
          </p:cNvPicPr>
          <p:nvPr/>
        </p:nvPicPr>
        <p:blipFill>
          <a:blip r:embed="rId3"/>
          <a:stretch>
            <a:fillRect/>
          </a:stretch>
        </p:blipFill>
        <p:spPr>
          <a:xfrm>
            <a:off x="573848" y="600074"/>
            <a:ext cx="3857626" cy="3086101"/>
          </a:xfrm>
          <a:prstGeom prst="rect">
            <a:avLst/>
          </a:prstGeom>
        </p:spPr>
      </p:pic>
      <p:pic>
        <p:nvPicPr>
          <p:cNvPr id="2" name="Picture 1"/>
          <p:cNvPicPr>
            <a:picLocks noChangeAspect="1"/>
          </p:cNvPicPr>
          <p:nvPr/>
        </p:nvPicPr>
        <p:blipFill>
          <a:blip r:embed="rId4"/>
          <a:stretch>
            <a:fillRect/>
          </a:stretch>
        </p:blipFill>
        <p:spPr>
          <a:xfrm>
            <a:off x="4926775" y="2117385"/>
            <a:ext cx="6627051" cy="4619280"/>
          </a:xfrm>
          <a:prstGeom prst="rect">
            <a:avLst/>
          </a:prstGeom>
        </p:spPr>
      </p:pic>
      <p:sp>
        <p:nvSpPr>
          <p:cNvPr id="3" name="Rectangle 2"/>
          <p:cNvSpPr/>
          <p:nvPr/>
        </p:nvSpPr>
        <p:spPr>
          <a:xfrm rot="16200000">
            <a:off x="9671939" y="4482213"/>
            <a:ext cx="4009996" cy="246221"/>
          </a:xfrm>
          <a:prstGeom prst="rect">
            <a:avLst/>
          </a:prstGeom>
        </p:spPr>
        <p:txBody>
          <a:bodyPr wrap="square">
            <a:spAutoFit/>
          </a:bodyPr>
          <a:lstStyle/>
          <a:p>
            <a:r>
              <a:rPr lang="en-US" sz="1000" dirty="0"/>
              <a:t>https://www.cisecurity.org/cis-controls-version-7-whats-old-whats-new/</a:t>
            </a:r>
          </a:p>
        </p:txBody>
      </p:sp>
      <p:sp>
        <p:nvSpPr>
          <p:cNvPr id="14" name="Trapezoid 13"/>
          <p:cNvSpPr/>
          <p:nvPr/>
        </p:nvSpPr>
        <p:spPr>
          <a:xfrm rot="5400000">
            <a:off x="1691271" y="3908791"/>
            <a:ext cx="1110837" cy="1297814"/>
          </a:xfrm>
          <a:prstGeom prst="trapezoid">
            <a:avLst>
              <a:gd name="adj" fmla="val 20371"/>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pl-PL" dirty="0" smtClean="0"/>
              <a:t>ELEMENT</a:t>
            </a:r>
            <a:endParaRPr lang="en-US" dirty="0"/>
          </a:p>
        </p:txBody>
      </p:sp>
      <p:sp>
        <p:nvSpPr>
          <p:cNvPr id="15" name="TextBox 14"/>
          <p:cNvSpPr txBox="1"/>
          <p:nvPr/>
        </p:nvSpPr>
        <p:spPr>
          <a:xfrm>
            <a:off x="298388" y="4142200"/>
            <a:ext cx="1299395" cy="830997"/>
          </a:xfrm>
          <a:prstGeom prst="rect">
            <a:avLst/>
          </a:prstGeom>
          <a:noFill/>
        </p:spPr>
        <p:txBody>
          <a:bodyPr wrap="none" rtlCol="0">
            <a:spAutoFit/>
          </a:bodyPr>
          <a:lstStyle/>
          <a:p>
            <a:r>
              <a:rPr lang="pl-PL" sz="1200" dirty="0" smtClean="0"/>
              <a:t>WYMAGANIA</a:t>
            </a:r>
          </a:p>
          <a:p>
            <a:r>
              <a:rPr lang="pl-PL" sz="1200" dirty="0" smtClean="0"/>
              <a:t>BEZPIECZEŃSTWA</a:t>
            </a:r>
          </a:p>
          <a:p>
            <a:r>
              <a:rPr lang="pl-PL" sz="1200" dirty="0" smtClean="0"/>
              <a:t>DLA INFORMACJI</a:t>
            </a:r>
          </a:p>
          <a:p>
            <a:r>
              <a:rPr lang="pl-PL" sz="1200" dirty="0" smtClean="0"/>
              <a:t>WEJŚCIOWEJ</a:t>
            </a:r>
            <a:endParaRPr lang="en-US" sz="1200" dirty="0"/>
          </a:p>
        </p:txBody>
      </p:sp>
      <p:sp>
        <p:nvSpPr>
          <p:cNvPr id="16" name="TextBox 15"/>
          <p:cNvSpPr txBox="1"/>
          <p:nvPr/>
        </p:nvSpPr>
        <p:spPr>
          <a:xfrm>
            <a:off x="2993963" y="4142200"/>
            <a:ext cx="1299395" cy="830997"/>
          </a:xfrm>
          <a:prstGeom prst="rect">
            <a:avLst/>
          </a:prstGeom>
          <a:noFill/>
        </p:spPr>
        <p:txBody>
          <a:bodyPr wrap="none" rtlCol="0">
            <a:spAutoFit/>
          </a:bodyPr>
          <a:lstStyle/>
          <a:p>
            <a:r>
              <a:rPr lang="pl-PL" sz="1200" dirty="0" smtClean="0"/>
              <a:t>WYMAGANIA</a:t>
            </a:r>
          </a:p>
          <a:p>
            <a:r>
              <a:rPr lang="pl-PL" sz="1200" dirty="0" smtClean="0"/>
              <a:t>BEZPIECZEŃSTWA</a:t>
            </a:r>
          </a:p>
          <a:p>
            <a:r>
              <a:rPr lang="pl-PL" sz="1200" dirty="0" smtClean="0"/>
              <a:t>DLA INFORMACJI</a:t>
            </a:r>
          </a:p>
          <a:p>
            <a:r>
              <a:rPr lang="pl-PL" sz="1200" dirty="0" smtClean="0"/>
              <a:t>WYJŚCIOWEJ</a:t>
            </a:r>
            <a:endParaRPr lang="en-US" sz="1200" dirty="0"/>
          </a:p>
        </p:txBody>
      </p:sp>
      <p:sp>
        <p:nvSpPr>
          <p:cNvPr id="17" name="Trapezoid 16"/>
          <p:cNvSpPr/>
          <p:nvPr/>
        </p:nvSpPr>
        <p:spPr>
          <a:xfrm rot="5400000">
            <a:off x="801295" y="5226473"/>
            <a:ext cx="934653" cy="919623"/>
          </a:xfrm>
          <a:prstGeom prst="trapezoid">
            <a:avLst>
              <a:gd name="adj" fmla="val 28524"/>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pl-PL" sz="1100" dirty="0" smtClean="0">
                <a:solidFill>
                  <a:srgbClr val="FF0000"/>
                </a:solidFill>
              </a:rPr>
              <a:t>ELEMENT A</a:t>
            </a:r>
            <a:endParaRPr lang="en-US" sz="1100" dirty="0">
              <a:solidFill>
                <a:srgbClr val="FF0000"/>
              </a:solidFill>
            </a:endParaRPr>
          </a:p>
        </p:txBody>
      </p:sp>
      <p:sp>
        <p:nvSpPr>
          <p:cNvPr id="18" name="Trapezoid 17"/>
          <p:cNvSpPr/>
          <p:nvPr/>
        </p:nvSpPr>
        <p:spPr>
          <a:xfrm rot="5400000">
            <a:off x="1763783" y="5212185"/>
            <a:ext cx="934653" cy="948199"/>
          </a:xfrm>
          <a:prstGeom prst="trapezoid">
            <a:avLst>
              <a:gd name="adj" fmla="val 8142"/>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pl-PL" sz="1100" dirty="0" smtClean="0">
                <a:solidFill>
                  <a:srgbClr val="0070C0"/>
                </a:solidFill>
              </a:rPr>
              <a:t>ELEMENT B</a:t>
            </a:r>
            <a:endParaRPr lang="en-US" sz="1100" dirty="0">
              <a:solidFill>
                <a:srgbClr val="0070C0"/>
              </a:solidFill>
            </a:endParaRPr>
          </a:p>
        </p:txBody>
      </p:sp>
      <p:cxnSp>
        <p:nvCxnSpPr>
          <p:cNvPr id="20" name="Straight Connector 19"/>
          <p:cNvCxnSpPr/>
          <p:nvPr/>
        </p:nvCxnSpPr>
        <p:spPr>
          <a:xfrm>
            <a:off x="1728434" y="5485687"/>
            <a:ext cx="0" cy="4000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768884" y="5218958"/>
            <a:ext cx="0" cy="934653"/>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698171" y="5799833"/>
            <a:ext cx="2110706" cy="738664"/>
          </a:xfrm>
          <a:prstGeom prst="rect">
            <a:avLst/>
          </a:prstGeom>
          <a:noFill/>
        </p:spPr>
        <p:txBody>
          <a:bodyPr wrap="none" rtlCol="0">
            <a:spAutoFit/>
          </a:bodyPr>
          <a:lstStyle/>
          <a:p>
            <a:pPr algn="r"/>
            <a:r>
              <a:rPr lang="pl-PL" sz="1400" dirty="0" smtClean="0">
                <a:solidFill>
                  <a:srgbClr val="FF0000"/>
                </a:solidFill>
              </a:rPr>
              <a:t>A</a:t>
            </a:r>
            <a:r>
              <a:rPr lang="pl-PL" sz="1400" dirty="0" smtClean="0"/>
              <a:t>&lt;</a:t>
            </a:r>
            <a:r>
              <a:rPr lang="pl-PL" sz="1400" dirty="0" smtClean="0">
                <a:solidFill>
                  <a:srgbClr val="0070C0"/>
                </a:solidFill>
              </a:rPr>
              <a:t>B</a:t>
            </a:r>
            <a:r>
              <a:rPr lang="pl-PL" sz="1400" dirty="0" smtClean="0"/>
              <a:t>&gt;</a:t>
            </a:r>
            <a:r>
              <a:rPr lang="pl-PL" sz="1400" dirty="0" smtClean="0">
                <a:solidFill>
                  <a:srgbClr val="00B050"/>
                </a:solidFill>
              </a:rPr>
              <a:t>C</a:t>
            </a:r>
            <a:r>
              <a:rPr lang="pl-PL" sz="1400" dirty="0" smtClean="0"/>
              <a:t> </a:t>
            </a:r>
          </a:p>
          <a:p>
            <a:pPr algn="r"/>
            <a:r>
              <a:rPr lang="pl-PL" sz="1400" dirty="0" smtClean="0">
                <a:solidFill>
                  <a:srgbClr val="FF0000"/>
                </a:solidFill>
              </a:rPr>
              <a:t>A</a:t>
            </a:r>
            <a:r>
              <a:rPr lang="pl-PL" sz="1400" dirty="0" smtClean="0"/>
              <a:t> TO RYZYKO DLA </a:t>
            </a:r>
            <a:r>
              <a:rPr lang="pl-PL" sz="1400" dirty="0" smtClean="0">
                <a:solidFill>
                  <a:srgbClr val="0070C0"/>
                </a:solidFill>
              </a:rPr>
              <a:t>B</a:t>
            </a:r>
          </a:p>
          <a:p>
            <a:r>
              <a:rPr lang="pl-PL" sz="1400" dirty="0" smtClean="0">
                <a:solidFill>
                  <a:srgbClr val="0070C0"/>
                </a:solidFill>
              </a:rPr>
              <a:t>B</a:t>
            </a:r>
            <a:r>
              <a:rPr lang="pl-PL" sz="1400" dirty="0" smtClean="0"/>
              <a:t> TO ZBĘDNY KOSZT DLA </a:t>
            </a:r>
            <a:r>
              <a:rPr lang="pl-PL" sz="1400" dirty="0" smtClean="0">
                <a:solidFill>
                  <a:srgbClr val="00B050"/>
                </a:solidFill>
              </a:rPr>
              <a:t>C</a:t>
            </a:r>
            <a:endParaRPr lang="en-US" sz="1400" dirty="0">
              <a:solidFill>
                <a:srgbClr val="00B050"/>
              </a:solidFill>
            </a:endParaRPr>
          </a:p>
        </p:txBody>
      </p:sp>
      <p:sp>
        <p:nvSpPr>
          <p:cNvPr id="26" name="Trapezoid 25"/>
          <p:cNvSpPr/>
          <p:nvPr/>
        </p:nvSpPr>
        <p:spPr>
          <a:xfrm rot="5400000">
            <a:off x="2936239" y="5222012"/>
            <a:ext cx="509886" cy="948199"/>
          </a:xfrm>
          <a:prstGeom prst="trapezoid">
            <a:avLst>
              <a:gd name="adj" fmla="val 28524"/>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pl-PL" sz="1100" dirty="0" smtClean="0">
                <a:solidFill>
                  <a:srgbClr val="00B050"/>
                </a:solidFill>
              </a:rPr>
              <a:t>ELEMENT C</a:t>
            </a:r>
            <a:endParaRPr lang="en-US" sz="1100" dirty="0">
              <a:solidFill>
                <a:srgbClr val="00B050"/>
              </a:solidFill>
            </a:endParaRPr>
          </a:p>
        </p:txBody>
      </p:sp>
      <p:cxnSp>
        <p:nvCxnSpPr>
          <p:cNvPr id="27" name="Straight Connector 26"/>
          <p:cNvCxnSpPr/>
          <p:nvPr/>
        </p:nvCxnSpPr>
        <p:spPr>
          <a:xfrm>
            <a:off x="2699272" y="5305287"/>
            <a:ext cx="0" cy="78164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38284" y="5456722"/>
            <a:ext cx="4951" cy="4787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5"/>
          <a:stretch>
            <a:fillRect/>
          </a:stretch>
        </p:blipFill>
        <p:spPr>
          <a:xfrm>
            <a:off x="4926775" y="247872"/>
            <a:ext cx="6627051" cy="1743170"/>
          </a:xfrm>
          <a:prstGeom prst="rect">
            <a:avLst/>
          </a:prstGeom>
        </p:spPr>
      </p:pic>
    </p:spTree>
    <p:extLst>
      <p:ext uri="{BB962C8B-B14F-4D97-AF65-F5344CB8AC3E}">
        <p14:creationId xmlns:p14="http://schemas.microsoft.com/office/powerpoint/2010/main" val="422049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5" grpId="0"/>
      <p:bldP spid="16" grpId="0"/>
      <p:bldP spid="17" grpId="0" animBg="1"/>
      <p:bldP spid="18" grpId="0" animBg="1"/>
      <p:bldP spid="25" grpId="0"/>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92000" cy="6227379"/>
          </a:xfrm>
          <a:prstGeom prst="rect">
            <a:avLst/>
          </a:prstGeom>
        </p:spPr>
      </p:pic>
      <p:sp>
        <p:nvSpPr>
          <p:cNvPr id="2" name="Rectangle 1"/>
          <p:cNvSpPr/>
          <p:nvPr/>
        </p:nvSpPr>
        <p:spPr>
          <a:xfrm>
            <a:off x="9929842" y="6227378"/>
            <a:ext cx="2262158" cy="246221"/>
          </a:xfrm>
          <a:prstGeom prst="rect">
            <a:avLst/>
          </a:prstGeom>
        </p:spPr>
        <p:txBody>
          <a:bodyPr wrap="none">
            <a:spAutoFit/>
          </a:bodyPr>
          <a:lstStyle/>
          <a:p>
            <a:r>
              <a:rPr lang="en-US" sz="1000" dirty="0"/>
              <a:t>https://pxhere.com/en/photo/1383350</a:t>
            </a:r>
          </a:p>
        </p:txBody>
      </p:sp>
      <p:pic>
        <p:nvPicPr>
          <p:cNvPr id="5" name="Picture 4">
            <a:extLst>
              <a:ext uri="{FF2B5EF4-FFF2-40B4-BE49-F238E27FC236}">
                <a16:creationId xmlns:a16="http://schemas.microsoft.com/office/drawing/2014/main" id="{6FF9DE80-7AF4-4103-84AD-67C4D78DD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70159">
            <a:off x="45175" y="6211418"/>
            <a:ext cx="1057345" cy="1050494"/>
          </a:xfrm>
          <a:prstGeom prst="rect">
            <a:avLst/>
          </a:prstGeom>
        </p:spPr>
      </p:pic>
    </p:spTree>
    <p:extLst>
      <p:ext uri="{BB962C8B-B14F-4D97-AF65-F5344CB8AC3E}">
        <p14:creationId xmlns:p14="http://schemas.microsoft.com/office/powerpoint/2010/main" val="9754999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648" y="2687701"/>
            <a:ext cx="10515600" cy="1325563"/>
          </a:xfrm>
        </p:spPr>
        <p:txBody>
          <a:bodyPr/>
          <a:lstStyle/>
          <a:p>
            <a:pPr algn="ctr"/>
            <a:r>
              <a:rPr lang="en-US" dirty="0" smtClean="0"/>
              <a:t>WHAT ABOUT CLOUD?</a:t>
            </a:r>
            <a:endParaRPr lang="en-US" dirty="0"/>
          </a:p>
        </p:txBody>
      </p:sp>
    </p:spTree>
    <p:extLst>
      <p:ext uri="{BB962C8B-B14F-4D97-AF65-F5344CB8AC3E}">
        <p14:creationId xmlns:p14="http://schemas.microsoft.com/office/powerpoint/2010/main" val="4068578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648" y="2687701"/>
            <a:ext cx="10515600" cy="1325563"/>
          </a:xfrm>
        </p:spPr>
        <p:txBody>
          <a:bodyPr/>
          <a:lstStyle/>
          <a:p>
            <a:pPr algn="ctr"/>
            <a:r>
              <a:rPr lang="en-US" dirty="0" smtClean="0"/>
              <a:t>3ve</a:t>
            </a:r>
            <a:endParaRPr lang="en-US" dirty="0"/>
          </a:p>
        </p:txBody>
      </p:sp>
    </p:spTree>
    <p:extLst>
      <p:ext uri="{BB962C8B-B14F-4D97-AF65-F5344CB8AC3E}">
        <p14:creationId xmlns:p14="http://schemas.microsoft.com/office/powerpoint/2010/main" val="2155448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81621" y="218518"/>
            <a:ext cx="6004805" cy="3740562"/>
          </a:xfrm>
          <a:prstGeom prst="rect">
            <a:avLst/>
          </a:prstGeom>
        </p:spPr>
      </p:pic>
      <p:pic>
        <p:nvPicPr>
          <p:cNvPr id="7" name="Picture 6"/>
          <p:cNvPicPr>
            <a:picLocks noChangeAspect="1"/>
          </p:cNvPicPr>
          <p:nvPr/>
        </p:nvPicPr>
        <p:blipFill>
          <a:blip r:embed="rId3"/>
          <a:stretch>
            <a:fillRect/>
          </a:stretch>
        </p:blipFill>
        <p:spPr>
          <a:xfrm>
            <a:off x="7221474" y="569499"/>
            <a:ext cx="4845350" cy="5499544"/>
          </a:xfrm>
          <a:prstGeom prst="rect">
            <a:avLst/>
          </a:prstGeom>
        </p:spPr>
      </p:pic>
      <p:pic>
        <p:nvPicPr>
          <p:cNvPr id="8" name="Picture 7"/>
          <p:cNvPicPr>
            <a:picLocks noChangeAspect="1"/>
          </p:cNvPicPr>
          <p:nvPr/>
        </p:nvPicPr>
        <p:blipFill>
          <a:blip r:embed="rId4"/>
          <a:stretch>
            <a:fillRect/>
          </a:stretch>
        </p:blipFill>
        <p:spPr>
          <a:xfrm>
            <a:off x="781621" y="3895072"/>
            <a:ext cx="6103811" cy="2683083"/>
          </a:xfrm>
          <a:prstGeom prst="rect">
            <a:avLst/>
          </a:prstGeom>
        </p:spPr>
      </p:pic>
    </p:spTree>
    <p:extLst>
      <p:ext uri="{BB962C8B-B14F-4D97-AF65-F5344CB8AC3E}">
        <p14:creationId xmlns:p14="http://schemas.microsoft.com/office/powerpoint/2010/main" val="3791217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2273" y="473011"/>
            <a:ext cx="5086350" cy="5838825"/>
          </a:xfrm>
          <a:prstGeom prst="rect">
            <a:avLst/>
          </a:prstGeom>
        </p:spPr>
      </p:pic>
      <p:pic>
        <p:nvPicPr>
          <p:cNvPr id="5" name="Picture 4"/>
          <p:cNvPicPr>
            <a:picLocks noChangeAspect="1"/>
          </p:cNvPicPr>
          <p:nvPr/>
        </p:nvPicPr>
        <p:blipFill>
          <a:blip r:embed="rId3"/>
          <a:stretch>
            <a:fillRect/>
          </a:stretch>
        </p:blipFill>
        <p:spPr>
          <a:xfrm>
            <a:off x="6834949" y="5289042"/>
            <a:ext cx="3057525" cy="723900"/>
          </a:xfrm>
          <a:prstGeom prst="rect">
            <a:avLst/>
          </a:prstGeom>
        </p:spPr>
      </p:pic>
      <p:pic>
        <p:nvPicPr>
          <p:cNvPr id="6" name="Picture 5"/>
          <p:cNvPicPr>
            <a:picLocks noChangeAspect="1"/>
          </p:cNvPicPr>
          <p:nvPr/>
        </p:nvPicPr>
        <p:blipFill>
          <a:blip r:embed="rId4"/>
          <a:stretch>
            <a:fillRect/>
          </a:stretch>
        </p:blipFill>
        <p:spPr>
          <a:xfrm>
            <a:off x="6834949" y="1789842"/>
            <a:ext cx="4420423" cy="3205162"/>
          </a:xfrm>
          <a:prstGeom prst="rect">
            <a:avLst/>
          </a:prstGeom>
        </p:spPr>
      </p:pic>
    </p:spTree>
    <p:extLst>
      <p:ext uri="{BB962C8B-B14F-4D97-AF65-F5344CB8AC3E}">
        <p14:creationId xmlns:p14="http://schemas.microsoft.com/office/powerpoint/2010/main" val="2867464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90662" y="1000125"/>
            <a:ext cx="9210675" cy="4857750"/>
          </a:xfrm>
          <a:prstGeom prst="rect">
            <a:avLst/>
          </a:prstGeom>
        </p:spPr>
      </p:pic>
    </p:spTree>
    <p:extLst>
      <p:ext uri="{BB962C8B-B14F-4D97-AF65-F5344CB8AC3E}">
        <p14:creationId xmlns:p14="http://schemas.microsoft.com/office/powerpoint/2010/main" val="2659655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52891" y="1614107"/>
            <a:ext cx="7569518" cy="2957808"/>
          </a:xfrm>
          <a:prstGeom prst="rect">
            <a:avLst/>
          </a:prstGeom>
        </p:spPr>
      </p:pic>
    </p:spTree>
    <p:extLst>
      <p:ext uri="{BB962C8B-B14F-4D97-AF65-F5344CB8AC3E}">
        <p14:creationId xmlns:p14="http://schemas.microsoft.com/office/powerpoint/2010/main" val="1691266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133"/>
          <a:stretch/>
        </p:blipFill>
        <p:spPr>
          <a:xfrm>
            <a:off x="-1" y="0"/>
            <a:ext cx="6602951" cy="4261104"/>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9867"/>
          <a:stretch/>
        </p:blipFill>
        <p:spPr>
          <a:xfrm>
            <a:off x="6089904" y="2899056"/>
            <a:ext cx="6102096" cy="3958944"/>
          </a:xfrm>
          <a:prstGeom prst="rect">
            <a:avLst/>
          </a:prstGeom>
        </p:spPr>
      </p:pic>
    </p:spTree>
    <p:extLst>
      <p:ext uri="{BB962C8B-B14F-4D97-AF65-F5344CB8AC3E}">
        <p14:creationId xmlns:p14="http://schemas.microsoft.com/office/powerpoint/2010/main" val="4056994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648" y="2687701"/>
            <a:ext cx="10515600" cy="1325563"/>
          </a:xfrm>
        </p:spPr>
        <p:txBody>
          <a:bodyPr/>
          <a:lstStyle/>
          <a:p>
            <a:pPr algn="ctr"/>
            <a:r>
              <a:rPr lang="en-US" dirty="0" smtClean="0"/>
              <a:t>DZIĘKUJĘ!</a:t>
            </a:r>
            <a:endParaRPr lang="en-US" dirty="0"/>
          </a:p>
        </p:txBody>
      </p:sp>
    </p:spTree>
    <p:extLst>
      <p:ext uri="{BB962C8B-B14F-4D97-AF65-F5344CB8AC3E}">
        <p14:creationId xmlns:p14="http://schemas.microsoft.com/office/powerpoint/2010/main" val="1733190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8576" y="6187363"/>
            <a:ext cx="9223248" cy="369332"/>
          </a:xfrm>
          <a:prstGeom prst="rect">
            <a:avLst/>
          </a:prstGeom>
        </p:spPr>
        <p:txBody>
          <a:bodyPr wrap="square">
            <a:spAutoFit/>
          </a:bodyPr>
          <a:lstStyle/>
          <a:p>
            <a:r>
              <a:rPr lang="en-US" dirty="0" smtClean="0"/>
              <a:t>https://security.googleblog.com/2018/11/industry-collaboration-leads-to.html</a:t>
            </a:r>
            <a:endParaRPr lang="en-US" dirty="0"/>
          </a:p>
        </p:txBody>
      </p:sp>
      <p:pic>
        <p:nvPicPr>
          <p:cNvPr id="4" name="Picture 3"/>
          <p:cNvPicPr>
            <a:picLocks noChangeAspect="1"/>
          </p:cNvPicPr>
          <p:nvPr/>
        </p:nvPicPr>
        <p:blipFill>
          <a:blip r:embed="rId2"/>
          <a:stretch>
            <a:fillRect/>
          </a:stretch>
        </p:blipFill>
        <p:spPr>
          <a:xfrm>
            <a:off x="1510284" y="164592"/>
            <a:ext cx="8904732" cy="5595746"/>
          </a:xfrm>
          <a:prstGeom prst="rect">
            <a:avLst/>
          </a:prstGeom>
        </p:spPr>
      </p:pic>
    </p:spTree>
    <p:extLst>
      <p:ext uri="{BB962C8B-B14F-4D97-AF65-F5344CB8AC3E}">
        <p14:creationId xmlns:p14="http://schemas.microsoft.com/office/powerpoint/2010/main" val="2630512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8242" y="576073"/>
            <a:ext cx="6807029" cy="2478024"/>
          </a:xfrm>
          <a:prstGeom prst="rect">
            <a:avLst/>
          </a:prstGeom>
        </p:spPr>
      </p:pic>
      <p:pic>
        <p:nvPicPr>
          <p:cNvPr id="3" name="Picture 2"/>
          <p:cNvPicPr>
            <a:picLocks noChangeAspect="1"/>
          </p:cNvPicPr>
          <p:nvPr/>
        </p:nvPicPr>
        <p:blipFill>
          <a:blip r:embed="rId3"/>
          <a:stretch>
            <a:fillRect/>
          </a:stretch>
        </p:blipFill>
        <p:spPr>
          <a:xfrm>
            <a:off x="408242" y="3054097"/>
            <a:ext cx="6825256" cy="3124962"/>
          </a:xfrm>
          <a:prstGeom prst="rect">
            <a:avLst/>
          </a:prstGeom>
        </p:spPr>
      </p:pic>
      <p:pic>
        <p:nvPicPr>
          <p:cNvPr id="6" name="Picture 5"/>
          <p:cNvPicPr>
            <a:picLocks noChangeAspect="1"/>
          </p:cNvPicPr>
          <p:nvPr/>
        </p:nvPicPr>
        <p:blipFill>
          <a:blip r:embed="rId4"/>
          <a:stretch>
            <a:fillRect/>
          </a:stretch>
        </p:blipFill>
        <p:spPr>
          <a:xfrm>
            <a:off x="6243257" y="1869912"/>
            <a:ext cx="5287328" cy="4309147"/>
          </a:xfrm>
          <a:prstGeom prst="rect">
            <a:avLst/>
          </a:prstGeom>
        </p:spPr>
      </p:pic>
    </p:spTree>
    <p:extLst>
      <p:ext uri="{BB962C8B-B14F-4D97-AF65-F5344CB8AC3E}">
        <p14:creationId xmlns:p14="http://schemas.microsoft.com/office/powerpoint/2010/main" val="271851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9080" y="4493819"/>
            <a:ext cx="7363016" cy="2207018"/>
          </a:xfrm>
          <a:prstGeom prst="rect">
            <a:avLst/>
          </a:prstGeom>
        </p:spPr>
      </p:pic>
      <p:pic>
        <p:nvPicPr>
          <p:cNvPr id="5" name="Picture 4"/>
          <p:cNvPicPr>
            <a:picLocks noChangeAspect="1"/>
          </p:cNvPicPr>
          <p:nvPr/>
        </p:nvPicPr>
        <p:blipFill>
          <a:blip r:embed="rId3"/>
          <a:stretch>
            <a:fillRect/>
          </a:stretch>
        </p:blipFill>
        <p:spPr>
          <a:xfrm>
            <a:off x="2549080" y="2373778"/>
            <a:ext cx="7363016" cy="2120041"/>
          </a:xfrm>
          <a:prstGeom prst="rect">
            <a:avLst/>
          </a:prstGeom>
        </p:spPr>
      </p:pic>
      <p:pic>
        <p:nvPicPr>
          <p:cNvPr id="6" name="Picture 5"/>
          <p:cNvPicPr>
            <a:picLocks noChangeAspect="1"/>
          </p:cNvPicPr>
          <p:nvPr/>
        </p:nvPicPr>
        <p:blipFill>
          <a:blip r:embed="rId4"/>
          <a:stretch>
            <a:fillRect/>
          </a:stretch>
        </p:blipFill>
        <p:spPr>
          <a:xfrm>
            <a:off x="2549080" y="213763"/>
            <a:ext cx="7363016" cy="2158889"/>
          </a:xfrm>
          <a:prstGeom prst="rect">
            <a:avLst/>
          </a:prstGeom>
        </p:spPr>
      </p:pic>
    </p:spTree>
    <p:extLst>
      <p:ext uri="{BB962C8B-B14F-4D97-AF65-F5344CB8AC3E}">
        <p14:creationId xmlns:p14="http://schemas.microsoft.com/office/powerpoint/2010/main" val="372162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648" y="2687701"/>
            <a:ext cx="10515600" cy="1325563"/>
          </a:xfrm>
        </p:spPr>
        <p:txBody>
          <a:bodyPr/>
          <a:lstStyle/>
          <a:p>
            <a:pPr algn="ctr"/>
            <a:r>
              <a:rPr lang="en-US" dirty="0" smtClean="0"/>
              <a:t>Cloud hopper</a:t>
            </a:r>
            <a:endParaRPr lang="en-US" dirty="0"/>
          </a:p>
        </p:txBody>
      </p:sp>
    </p:spTree>
    <p:extLst>
      <p:ext uri="{BB962C8B-B14F-4D97-AF65-F5344CB8AC3E}">
        <p14:creationId xmlns:p14="http://schemas.microsoft.com/office/powerpoint/2010/main" val="563537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5559" y="287464"/>
            <a:ext cx="6829425" cy="5972175"/>
          </a:xfrm>
          <a:prstGeom prst="rect">
            <a:avLst/>
          </a:prstGeom>
        </p:spPr>
      </p:pic>
      <p:pic>
        <p:nvPicPr>
          <p:cNvPr id="5" name="Picture 4"/>
          <p:cNvPicPr>
            <a:picLocks noChangeAspect="1"/>
          </p:cNvPicPr>
          <p:nvPr/>
        </p:nvPicPr>
        <p:blipFill>
          <a:blip r:embed="rId3"/>
          <a:stretch>
            <a:fillRect/>
          </a:stretch>
        </p:blipFill>
        <p:spPr>
          <a:xfrm>
            <a:off x="7531418" y="210312"/>
            <a:ext cx="4375122" cy="6376416"/>
          </a:xfrm>
          <a:prstGeom prst="rect">
            <a:avLst/>
          </a:prstGeom>
        </p:spPr>
      </p:pic>
    </p:spTree>
    <p:extLst>
      <p:ext uri="{BB962C8B-B14F-4D97-AF65-F5344CB8AC3E}">
        <p14:creationId xmlns:p14="http://schemas.microsoft.com/office/powerpoint/2010/main" val="3715587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8988001" cy="4562856"/>
          </a:xfrm>
          <a:prstGeom prst="rect">
            <a:avLst/>
          </a:prstGeom>
        </p:spPr>
      </p:pic>
      <p:pic>
        <p:nvPicPr>
          <p:cNvPr id="2" name="Picture 1"/>
          <p:cNvPicPr>
            <a:picLocks noChangeAspect="1"/>
          </p:cNvPicPr>
          <p:nvPr/>
        </p:nvPicPr>
        <p:blipFill>
          <a:blip r:embed="rId3"/>
          <a:stretch>
            <a:fillRect/>
          </a:stretch>
        </p:blipFill>
        <p:spPr>
          <a:xfrm>
            <a:off x="8146073" y="3086100"/>
            <a:ext cx="4045927" cy="3771900"/>
          </a:xfrm>
          <a:prstGeom prst="rect">
            <a:avLst/>
          </a:prstGeom>
        </p:spPr>
      </p:pic>
      <p:sp>
        <p:nvSpPr>
          <p:cNvPr id="3" name="Rectangle 2"/>
          <p:cNvSpPr/>
          <p:nvPr/>
        </p:nvSpPr>
        <p:spPr>
          <a:xfrm>
            <a:off x="569976" y="5675299"/>
            <a:ext cx="7458456" cy="646331"/>
          </a:xfrm>
          <a:prstGeom prst="rect">
            <a:avLst/>
          </a:prstGeom>
        </p:spPr>
        <p:txBody>
          <a:bodyPr wrap="square">
            <a:spAutoFit/>
          </a:bodyPr>
          <a:lstStyle/>
          <a:p>
            <a:r>
              <a:rPr lang="en-US" dirty="0" smtClean="0"/>
              <a:t>https://www.pwc.co.uk/issues/cyber-security-data-privacy/insights/operation-cloud-hopper.html</a:t>
            </a:r>
            <a:endParaRPr lang="en-US" dirty="0"/>
          </a:p>
        </p:txBody>
      </p:sp>
    </p:spTree>
    <p:extLst>
      <p:ext uri="{BB962C8B-B14F-4D97-AF65-F5344CB8AC3E}">
        <p14:creationId xmlns:p14="http://schemas.microsoft.com/office/powerpoint/2010/main" val="1660202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798</Words>
  <Application>Microsoft Office PowerPoint</Application>
  <PresentationFormat>Widescreen</PresentationFormat>
  <Paragraphs>215</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Amatic SC</vt:lpstr>
      <vt:lpstr>Arial</vt:lpstr>
      <vt:lpstr>Calibri</vt:lpstr>
      <vt:lpstr>Calibri Light</vt:lpstr>
      <vt:lpstr>Georgia</vt:lpstr>
      <vt:lpstr>Raleway</vt:lpstr>
      <vt:lpstr>Segoe Print</vt:lpstr>
      <vt:lpstr>Wingdings</vt:lpstr>
      <vt:lpstr>Office Theme</vt:lpstr>
      <vt:lpstr>PowerPoint Presentation</vt:lpstr>
      <vt:lpstr>PowerPoint Presentation</vt:lpstr>
      <vt:lpstr>3ve</vt:lpstr>
      <vt:lpstr>PowerPoint Presentation</vt:lpstr>
      <vt:lpstr>PowerPoint Presentation</vt:lpstr>
      <vt:lpstr>PowerPoint Presentation</vt:lpstr>
      <vt:lpstr>Cloud hopper</vt:lpstr>
      <vt:lpstr>PowerPoint Presentation</vt:lpstr>
      <vt:lpstr>PowerPoint Presentation</vt:lpstr>
      <vt:lpstr>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SUPPLY CHAIN RISK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ABOUT CLOUD?</vt:lpstr>
      <vt:lpstr>PowerPoint Presentation</vt:lpstr>
      <vt:lpstr>PowerPoint Presentation</vt:lpstr>
      <vt:lpstr>PowerPoint Presentation</vt:lpstr>
      <vt:lpstr>PowerPoint Presentation</vt:lpstr>
      <vt:lpstr>PowerPoint Presentation</vt:lpstr>
      <vt:lpstr>DZIĘKUJĘ!</vt:lpstr>
    </vt:vector>
  </TitlesOfParts>
  <Company>Eagle Investment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Artur Maciag</dc:creator>
  <cp:lastModifiedBy>Artur Maciag</cp:lastModifiedBy>
  <cp:revision>15</cp:revision>
  <dcterms:created xsi:type="dcterms:W3CDTF">2019-02-26T14:16:53Z</dcterms:created>
  <dcterms:modified xsi:type="dcterms:W3CDTF">2019-02-26T16:39:46Z</dcterms:modified>
</cp:coreProperties>
</file>